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ink/ink1.xml" ContentType="application/inkml+xml"/>
  <Override PartName="/ppt/notesSlides/notesSlide7.xml" ContentType="application/vnd.openxmlformats-officedocument.presentationml.notesSlide+xml"/>
  <Override PartName="/ppt/ink/ink2.xml" ContentType="application/inkml+xml"/>
  <Override PartName="/ppt/ink/ink3.xml" ContentType="application/inkml+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 id="2147483661" r:id="rId2"/>
  </p:sldMasterIdLst>
  <p:notesMasterIdLst>
    <p:notesMasterId r:id="rId149"/>
  </p:notesMasterIdLst>
  <p:handoutMasterIdLst>
    <p:handoutMasterId r:id="rId150"/>
  </p:handoutMasterIdLst>
  <p:sldIdLst>
    <p:sldId id="542" r:id="rId3"/>
    <p:sldId id="520" r:id="rId4"/>
    <p:sldId id="535" r:id="rId5"/>
    <p:sldId id="561" r:id="rId6"/>
    <p:sldId id="543" r:id="rId7"/>
    <p:sldId id="521" r:id="rId8"/>
    <p:sldId id="564" r:id="rId9"/>
    <p:sldId id="516" r:id="rId10"/>
    <p:sldId id="628" r:id="rId11"/>
    <p:sldId id="534" r:id="rId12"/>
    <p:sldId id="630" r:id="rId13"/>
    <p:sldId id="515" r:id="rId14"/>
    <p:sldId id="517" r:id="rId15"/>
    <p:sldId id="518" r:id="rId16"/>
    <p:sldId id="407" r:id="rId17"/>
    <p:sldId id="631" r:id="rId18"/>
    <p:sldId id="519" r:id="rId19"/>
    <p:sldId id="625" r:id="rId20"/>
    <p:sldId id="532" r:id="rId21"/>
    <p:sldId id="566" r:id="rId22"/>
    <p:sldId id="589" r:id="rId23"/>
    <p:sldId id="590" r:id="rId24"/>
    <p:sldId id="591" r:id="rId25"/>
    <p:sldId id="592" r:id="rId26"/>
    <p:sldId id="593" r:id="rId27"/>
    <p:sldId id="594" r:id="rId28"/>
    <p:sldId id="595" r:id="rId29"/>
    <p:sldId id="596" r:id="rId30"/>
    <p:sldId id="597" r:id="rId31"/>
    <p:sldId id="598" r:id="rId32"/>
    <p:sldId id="601" r:id="rId33"/>
    <p:sldId id="603" r:id="rId34"/>
    <p:sldId id="604" r:id="rId35"/>
    <p:sldId id="605" r:id="rId36"/>
    <p:sldId id="606" r:id="rId37"/>
    <p:sldId id="607" r:id="rId38"/>
    <p:sldId id="608" r:id="rId39"/>
    <p:sldId id="610" r:id="rId40"/>
    <p:sldId id="611" r:id="rId41"/>
    <p:sldId id="612" r:id="rId42"/>
    <p:sldId id="614" r:id="rId43"/>
    <p:sldId id="641" r:id="rId44"/>
    <p:sldId id="615" r:id="rId45"/>
    <p:sldId id="616" r:id="rId46"/>
    <p:sldId id="617" r:id="rId47"/>
    <p:sldId id="568" r:id="rId48"/>
    <p:sldId id="408" r:id="rId49"/>
    <p:sldId id="572" r:id="rId50"/>
    <p:sldId id="575" r:id="rId51"/>
    <p:sldId id="576" r:id="rId52"/>
    <p:sldId id="577" r:id="rId53"/>
    <p:sldId id="578" r:id="rId54"/>
    <p:sldId id="579" r:id="rId55"/>
    <p:sldId id="292" r:id="rId56"/>
    <p:sldId id="492" r:id="rId57"/>
    <p:sldId id="502" r:id="rId58"/>
    <p:sldId id="580" r:id="rId59"/>
    <p:sldId id="581" r:id="rId60"/>
    <p:sldId id="582" r:id="rId61"/>
    <p:sldId id="583" r:id="rId62"/>
    <p:sldId id="573" r:id="rId63"/>
    <p:sldId id="574" r:id="rId64"/>
    <p:sldId id="624" r:id="rId65"/>
    <p:sldId id="584" r:id="rId66"/>
    <p:sldId id="585" r:id="rId67"/>
    <p:sldId id="556" r:id="rId68"/>
    <p:sldId id="558" r:id="rId69"/>
    <p:sldId id="557" r:id="rId70"/>
    <p:sldId id="586" r:id="rId71"/>
    <p:sldId id="587" r:id="rId72"/>
    <p:sldId id="588" r:id="rId73"/>
    <p:sldId id="528" r:id="rId74"/>
    <p:sldId id="529" r:id="rId75"/>
    <p:sldId id="530" r:id="rId76"/>
    <p:sldId id="531" r:id="rId77"/>
    <p:sldId id="498" r:id="rId78"/>
    <p:sldId id="499" r:id="rId79"/>
    <p:sldId id="569" r:id="rId80"/>
    <p:sldId id="320" r:id="rId81"/>
    <p:sldId id="321" r:id="rId82"/>
    <p:sldId id="322" r:id="rId83"/>
    <p:sldId id="323" r:id="rId84"/>
    <p:sldId id="330" r:id="rId85"/>
    <p:sldId id="403" r:id="rId86"/>
    <p:sldId id="405" r:id="rId87"/>
    <p:sldId id="404" r:id="rId88"/>
    <p:sldId id="406" r:id="rId89"/>
    <p:sldId id="324" r:id="rId90"/>
    <p:sldId id="508" r:id="rId91"/>
    <p:sldId id="522" r:id="rId92"/>
    <p:sldId id="547" r:id="rId93"/>
    <p:sldId id="548" r:id="rId94"/>
    <p:sldId id="549" r:id="rId95"/>
    <p:sldId id="550" r:id="rId96"/>
    <p:sldId id="551" r:id="rId97"/>
    <p:sldId id="552" r:id="rId98"/>
    <p:sldId id="553" r:id="rId99"/>
    <p:sldId id="619" r:id="rId100"/>
    <p:sldId id="618" r:id="rId101"/>
    <p:sldId id="632" r:id="rId102"/>
    <p:sldId id="633" r:id="rId103"/>
    <p:sldId id="571" r:id="rId104"/>
    <p:sldId id="317" r:id="rId105"/>
    <p:sldId id="269" r:id="rId106"/>
    <p:sldId id="636" r:id="rId107"/>
    <p:sldId id="637" r:id="rId108"/>
    <p:sldId id="503" r:id="rId109"/>
    <p:sldId id="638" r:id="rId110"/>
    <p:sldId id="639" r:id="rId111"/>
    <p:sldId id="640" r:id="rId112"/>
    <p:sldId id="505" r:id="rId113"/>
    <p:sldId id="506" r:id="rId114"/>
    <p:sldId id="642" r:id="rId115"/>
    <p:sldId id="634" r:id="rId116"/>
    <p:sldId id="635" r:id="rId117"/>
    <p:sldId id="507" r:id="rId118"/>
    <p:sldId id="570" r:id="rId119"/>
    <p:sldId id="396" r:id="rId120"/>
    <p:sldId id="411" r:id="rId121"/>
    <p:sldId id="620" r:id="rId122"/>
    <p:sldId id="412" r:id="rId123"/>
    <p:sldId id="413" r:id="rId124"/>
    <p:sldId id="621" r:id="rId125"/>
    <p:sldId id="622" r:id="rId126"/>
    <p:sldId id="414" r:id="rId127"/>
    <p:sldId id="559" r:id="rId128"/>
    <p:sldId id="415" r:id="rId129"/>
    <p:sldId id="418" r:id="rId130"/>
    <p:sldId id="419" r:id="rId131"/>
    <p:sldId id="512" r:id="rId132"/>
    <p:sldId id="417" r:id="rId133"/>
    <p:sldId id="416" r:id="rId134"/>
    <p:sldId id="421" r:id="rId135"/>
    <p:sldId id="422" r:id="rId136"/>
    <p:sldId id="510" r:id="rId137"/>
    <p:sldId id="439" r:id="rId138"/>
    <p:sldId id="423" r:id="rId139"/>
    <p:sldId id="511" r:id="rId140"/>
    <p:sldId id="513" r:id="rId141"/>
    <p:sldId id="425" r:id="rId142"/>
    <p:sldId id="560" r:id="rId143"/>
    <p:sldId id="448" r:id="rId144"/>
    <p:sldId id="420" r:id="rId145"/>
    <p:sldId id="426" r:id="rId146"/>
    <p:sldId id="514" r:id="rId147"/>
    <p:sldId id="623" r:id="rId14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5484"/>
    <a:srgbClr val="D60093"/>
    <a:srgbClr val="FF0066"/>
    <a:srgbClr val="5D0C8B"/>
    <a:srgbClr val="009877"/>
    <a:srgbClr val="B06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06" autoAdjust="0"/>
    <p:restoredTop sz="94660"/>
  </p:normalViewPr>
  <p:slideViewPr>
    <p:cSldViewPr>
      <p:cViewPr varScale="1">
        <p:scale>
          <a:sx n="76" d="100"/>
          <a:sy n="76" d="100"/>
        </p:scale>
        <p:origin x="1506" y="294"/>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notesMaster" Target="notesMasters/notesMaster1.xml"/><Relationship Id="rId5" Type="http://schemas.openxmlformats.org/officeDocument/2006/relationships/slide" Target="slides/slide3.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150" Type="http://schemas.openxmlformats.org/officeDocument/2006/relationships/handoutMaster" Target="handoutMasters/handoutMaster1.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slide" Target="slides/slide138.xml"/><Relationship Id="rId145" Type="http://schemas.openxmlformats.org/officeDocument/2006/relationships/slide" Target="slides/slide143.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51" Type="http://schemas.openxmlformats.org/officeDocument/2006/relationships/presProps" Target="presProps.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viewProps" Target="viewProps.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theme" Target="theme/theme1.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tableStyles" Target="tableStyles.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738D4B7-DEB9-4C3D-BA98-67CFE56C5B36}"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US"/>
        </a:p>
      </dgm:t>
    </dgm:pt>
    <dgm:pt modelId="{FF7356D4-7C8F-462C-A075-2626873F8206}">
      <dgm:prSet phldrT="[Text]"/>
      <dgm:spPr>
        <a:solidFill>
          <a:srgbClr val="009877"/>
        </a:solidFill>
      </dgm:spPr>
      <dgm:t>
        <a:bodyPr/>
        <a:lstStyle/>
        <a:p>
          <a:r>
            <a:rPr lang="en-US" dirty="0"/>
            <a:t>Fall 2025</a:t>
          </a:r>
        </a:p>
        <a:p>
          <a:r>
            <a:rPr lang="en-US" dirty="0"/>
            <a:t>9 completed hours</a:t>
          </a:r>
        </a:p>
      </dgm:t>
    </dgm:pt>
    <dgm:pt modelId="{9726E318-0225-416A-A989-067DD17F3FE3}" type="parTrans" cxnId="{BB1570EC-544B-4533-9540-EFC65C04A01F}">
      <dgm:prSet/>
      <dgm:spPr/>
      <dgm:t>
        <a:bodyPr/>
        <a:lstStyle/>
        <a:p>
          <a:endParaRPr lang="en-US"/>
        </a:p>
      </dgm:t>
    </dgm:pt>
    <dgm:pt modelId="{D6395ABC-7D0C-4142-914F-160C845A4BD7}" type="sibTrans" cxnId="{BB1570EC-544B-4533-9540-EFC65C04A01F}">
      <dgm:prSet/>
      <dgm:spPr>
        <a:gradFill flip="none" rotWithShape="0">
          <a:gsLst>
            <a:gs pos="0">
              <a:srgbClr val="009877">
                <a:tint val="66000"/>
                <a:satMod val="160000"/>
              </a:srgbClr>
            </a:gs>
            <a:gs pos="50000">
              <a:srgbClr val="009877">
                <a:tint val="44500"/>
                <a:satMod val="160000"/>
              </a:srgbClr>
            </a:gs>
            <a:gs pos="100000">
              <a:srgbClr val="009877">
                <a:tint val="23500"/>
                <a:satMod val="160000"/>
              </a:srgbClr>
            </a:gs>
          </a:gsLst>
          <a:lin ang="8100000" scaled="1"/>
          <a:tileRect/>
        </a:gradFill>
      </dgm:spPr>
      <dgm:t>
        <a:bodyPr/>
        <a:lstStyle/>
        <a:p>
          <a:endParaRPr lang="en-US"/>
        </a:p>
      </dgm:t>
    </dgm:pt>
    <dgm:pt modelId="{E3F7C1F7-D8A0-406E-BFDF-9FE06734A2FB}">
      <dgm:prSet phldrT="[Text]"/>
      <dgm:spPr>
        <a:solidFill>
          <a:srgbClr val="009877"/>
        </a:solidFill>
      </dgm:spPr>
      <dgm:t>
        <a:bodyPr/>
        <a:lstStyle/>
        <a:p>
          <a:r>
            <a:rPr lang="en-US" dirty="0"/>
            <a:t>Spring 2026</a:t>
          </a:r>
        </a:p>
        <a:p>
          <a:r>
            <a:rPr lang="en-US" dirty="0"/>
            <a:t>15 completed hours</a:t>
          </a:r>
        </a:p>
      </dgm:t>
    </dgm:pt>
    <dgm:pt modelId="{44035C74-D1A5-4016-8EB1-DE575E119F45}" type="parTrans" cxnId="{C6F41A25-D375-45D8-88DB-27DCF68D5D9D}">
      <dgm:prSet/>
      <dgm:spPr/>
      <dgm:t>
        <a:bodyPr/>
        <a:lstStyle/>
        <a:p>
          <a:endParaRPr lang="en-US"/>
        </a:p>
      </dgm:t>
    </dgm:pt>
    <dgm:pt modelId="{311AECE7-7FF8-4782-8427-26B2B0614341}" type="sibTrans" cxnId="{C6F41A25-D375-45D8-88DB-27DCF68D5D9D}">
      <dgm:prSet/>
      <dgm:spPr>
        <a:gradFill flip="none" rotWithShape="0">
          <a:gsLst>
            <a:gs pos="0">
              <a:srgbClr val="009877">
                <a:tint val="66000"/>
                <a:satMod val="160000"/>
              </a:srgbClr>
            </a:gs>
            <a:gs pos="50000">
              <a:srgbClr val="009877">
                <a:tint val="44500"/>
                <a:satMod val="160000"/>
              </a:srgbClr>
            </a:gs>
            <a:gs pos="100000">
              <a:srgbClr val="009877">
                <a:tint val="23500"/>
                <a:satMod val="160000"/>
              </a:srgbClr>
            </a:gs>
          </a:gsLst>
          <a:lin ang="8100000" scaled="1"/>
          <a:tileRect/>
        </a:gradFill>
      </dgm:spPr>
      <dgm:t>
        <a:bodyPr/>
        <a:lstStyle/>
        <a:p>
          <a:endParaRPr lang="en-US"/>
        </a:p>
      </dgm:t>
    </dgm:pt>
    <dgm:pt modelId="{4A637F67-3970-4691-9F38-CEA20760CA43}">
      <dgm:prSet phldrT="[Text]"/>
      <dgm:spPr>
        <a:solidFill>
          <a:srgbClr val="009877"/>
        </a:solidFill>
      </dgm:spPr>
      <dgm:t>
        <a:bodyPr/>
        <a:lstStyle/>
        <a:p>
          <a:r>
            <a:rPr lang="en-US" dirty="0"/>
            <a:t>The student is eligible for </a:t>
          </a:r>
        </a:p>
        <a:p>
          <a:r>
            <a:rPr lang="en-US" dirty="0"/>
            <a:t>26-27</a:t>
          </a:r>
        </a:p>
      </dgm:t>
    </dgm:pt>
    <dgm:pt modelId="{044929CA-7F02-4DD1-9641-5DF695616B75}" type="parTrans" cxnId="{C037F4DD-B381-414B-A5A2-5285BF2DF2F3}">
      <dgm:prSet/>
      <dgm:spPr/>
      <dgm:t>
        <a:bodyPr/>
        <a:lstStyle/>
        <a:p>
          <a:endParaRPr lang="en-US"/>
        </a:p>
      </dgm:t>
    </dgm:pt>
    <dgm:pt modelId="{659400A3-741E-4C66-80C0-6B5E083169FE}" type="sibTrans" cxnId="{C037F4DD-B381-414B-A5A2-5285BF2DF2F3}">
      <dgm:prSet/>
      <dgm:spPr/>
      <dgm:t>
        <a:bodyPr/>
        <a:lstStyle/>
        <a:p>
          <a:endParaRPr lang="en-US"/>
        </a:p>
      </dgm:t>
    </dgm:pt>
    <dgm:pt modelId="{E3FBA6C5-7BBF-4185-BDEA-64713301FC7D}" type="pres">
      <dgm:prSet presAssocID="{6738D4B7-DEB9-4C3D-BA98-67CFE56C5B36}" presName="Name0" presStyleCnt="0">
        <dgm:presLayoutVars>
          <dgm:dir/>
          <dgm:resizeHandles val="exact"/>
        </dgm:presLayoutVars>
      </dgm:prSet>
      <dgm:spPr/>
    </dgm:pt>
    <dgm:pt modelId="{0FD17E2C-A9F9-42E5-A63B-811A7E31C6BD}" type="pres">
      <dgm:prSet presAssocID="{FF7356D4-7C8F-462C-A075-2626873F8206}" presName="node" presStyleLbl="node1" presStyleIdx="0" presStyleCnt="3" custLinFactNeighborX="-836" custLinFactNeighborY="20997">
        <dgm:presLayoutVars>
          <dgm:bulletEnabled val="1"/>
        </dgm:presLayoutVars>
      </dgm:prSet>
      <dgm:spPr/>
    </dgm:pt>
    <dgm:pt modelId="{8606AF4D-880D-4DCB-BB23-A5ACB5EF0372}" type="pres">
      <dgm:prSet presAssocID="{D6395ABC-7D0C-4142-914F-160C845A4BD7}" presName="sibTrans" presStyleLbl="sibTrans2D1" presStyleIdx="0" presStyleCnt="2"/>
      <dgm:spPr/>
    </dgm:pt>
    <dgm:pt modelId="{AFA5A49D-25B1-4A1F-B397-D7EB0312C734}" type="pres">
      <dgm:prSet presAssocID="{D6395ABC-7D0C-4142-914F-160C845A4BD7}" presName="connectorText" presStyleLbl="sibTrans2D1" presStyleIdx="0" presStyleCnt="2"/>
      <dgm:spPr/>
    </dgm:pt>
    <dgm:pt modelId="{A2E86306-CB96-4213-84A6-46C208E10344}" type="pres">
      <dgm:prSet presAssocID="{E3F7C1F7-D8A0-406E-BFDF-9FE06734A2FB}" presName="node" presStyleLbl="node1" presStyleIdx="1" presStyleCnt="3" custLinFactNeighborX="-17751" custLinFactNeighborY="20997">
        <dgm:presLayoutVars>
          <dgm:bulletEnabled val="1"/>
        </dgm:presLayoutVars>
      </dgm:prSet>
      <dgm:spPr/>
    </dgm:pt>
    <dgm:pt modelId="{E9951F13-5A2C-4F3E-96B2-E9ADD3575418}" type="pres">
      <dgm:prSet presAssocID="{311AECE7-7FF8-4782-8427-26B2B0614341}" presName="sibTrans" presStyleLbl="sibTrans2D1" presStyleIdx="1" presStyleCnt="2"/>
      <dgm:spPr/>
    </dgm:pt>
    <dgm:pt modelId="{69EA8F82-6A9F-4A4D-AA72-79596C4396C7}" type="pres">
      <dgm:prSet presAssocID="{311AECE7-7FF8-4782-8427-26B2B0614341}" presName="connectorText" presStyleLbl="sibTrans2D1" presStyleIdx="1" presStyleCnt="2"/>
      <dgm:spPr/>
    </dgm:pt>
    <dgm:pt modelId="{9F175284-CCEF-4936-B934-B8FC5F15631F}" type="pres">
      <dgm:prSet presAssocID="{4A637F67-3970-4691-9F38-CEA20760CA43}" presName="node" presStyleLbl="node1" presStyleIdx="2" presStyleCnt="3" custScaleX="99937" custScaleY="98047" custLinFactNeighborX="-22769" custLinFactNeighborY="25831">
        <dgm:presLayoutVars>
          <dgm:bulletEnabled val="1"/>
        </dgm:presLayoutVars>
      </dgm:prSet>
      <dgm:spPr/>
    </dgm:pt>
  </dgm:ptLst>
  <dgm:cxnLst>
    <dgm:cxn modelId="{AF3C370B-F1BA-401E-8E0F-11A092591C2D}" type="presOf" srcId="{311AECE7-7FF8-4782-8427-26B2B0614341}" destId="{E9951F13-5A2C-4F3E-96B2-E9ADD3575418}" srcOrd="0" destOrd="0" presId="urn:microsoft.com/office/officeart/2005/8/layout/process1"/>
    <dgm:cxn modelId="{C6F41A25-D375-45D8-88DB-27DCF68D5D9D}" srcId="{6738D4B7-DEB9-4C3D-BA98-67CFE56C5B36}" destId="{E3F7C1F7-D8A0-406E-BFDF-9FE06734A2FB}" srcOrd="1" destOrd="0" parTransId="{44035C74-D1A5-4016-8EB1-DE575E119F45}" sibTransId="{311AECE7-7FF8-4782-8427-26B2B0614341}"/>
    <dgm:cxn modelId="{95D1ED3E-787C-41F0-BF2D-18510EAEBC8F}" type="presOf" srcId="{FF7356D4-7C8F-462C-A075-2626873F8206}" destId="{0FD17E2C-A9F9-42E5-A63B-811A7E31C6BD}" srcOrd="0" destOrd="0" presId="urn:microsoft.com/office/officeart/2005/8/layout/process1"/>
    <dgm:cxn modelId="{44C65147-A564-4329-9FA0-BBDE1D885604}" type="presOf" srcId="{311AECE7-7FF8-4782-8427-26B2B0614341}" destId="{69EA8F82-6A9F-4A4D-AA72-79596C4396C7}" srcOrd="1" destOrd="0" presId="urn:microsoft.com/office/officeart/2005/8/layout/process1"/>
    <dgm:cxn modelId="{E8F5FE6F-47B4-4831-9A79-5E90CF20BE2F}" type="presOf" srcId="{4A637F67-3970-4691-9F38-CEA20760CA43}" destId="{9F175284-CCEF-4936-B934-B8FC5F15631F}" srcOrd="0" destOrd="0" presId="urn:microsoft.com/office/officeart/2005/8/layout/process1"/>
    <dgm:cxn modelId="{B4AACC82-6A70-4B4A-B1C1-DBA29A4F515E}" type="presOf" srcId="{6738D4B7-DEB9-4C3D-BA98-67CFE56C5B36}" destId="{E3FBA6C5-7BBF-4185-BDEA-64713301FC7D}" srcOrd="0" destOrd="0" presId="urn:microsoft.com/office/officeart/2005/8/layout/process1"/>
    <dgm:cxn modelId="{8BE66C93-5667-4988-85FC-B6D301484B8C}" type="presOf" srcId="{E3F7C1F7-D8A0-406E-BFDF-9FE06734A2FB}" destId="{A2E86306-CB96-4213-84A6-46C208E10344}" srcOrd="0" destOrd="0" presId="urn:microsoft.com/office/officeart/2005/8/layout/process1"/>
    <dgm:cxn modelId="{82F917B2-F59E-4254-B398-B41E72A31C9B}" type="presOf" srcId="{D6395ABC-7D0C-4142-914F-160C845A4BD7}" destId="{AFA5A49D-25B1-4A1F-B397-D7EB0312C734}" srcOrd="1" destOrd="0" presId="urn:microsoft.com/office/officeart/2005/8/layout/process1"/>
    <dgm:cxn modelId="{E706E0D8-4A39-4D20-B196-0CCCE807CDCF}" type="presOf" srcId="{D6395ABC-7D0C-4142-914F-160C845A4BD7}" destId="{8606AF4D-880D-4DCB-BB23-A5ACB5EF0372}" srcOrd="0" destOrd="0" presId="urn:microsoft.com/office/officeart/2005/8/layout/process1"/>
    <dgm:cxn modelId="{C037F4DD-B381-414B-A5A2-5285BF2DF2F3}" srcId="{6738D4B7-DEB9-4C3D-BA98-67CFE56C5B36}" destId="{4A637F67-3970-4691-9F38-CEA20760CA43}" srcOrd="2" destOrd="0" parTransId="{044929CA-7F02-4DD1-9641-5DF695616B75}" sibTransId="{659400A3-741E-4C66-80C0-6B5E083169FE}"/>
    <dgm:cxn modelId="{BB1570EC-544B-4533-9540-EFC65C04A01F}" srcId="{6738D4B7-DEB9-4C3D-BA98-67CFE56C5B36}" destId="{FF7356D4-7C8F-462C-A075-2626873F8206}" srcOrd="0" destOrd="0" parTransId="{9726E318-0225-416A-A989-067DD17F3FE3}" sibTransId="{D6395ABC-7D0C-4142-914F-160C845A4BD7}"/>
    <dgm:cxn modelId="{D7BFA7E2-F523-4ECD-804B-27C6D4D7ACF9}" type="presParOf" srcId="{E3FBA6C5-7BBF-4185-BDEA-64713301FC7D}" destId="{0FD17E2C-A9F9-42E5-A63B-811A7E31C6BD}" srcOrd="0" destOrd="0" presId="urn:microsoft.com/office/officeart/2005/8/layout/process1"/>
    <dgm:cxn modelId="{03F78462-9B45-46D6-8EBF-3C1464BBC2CA}" type="presParOf" srcId="{E3FBA6C5-7BBF-4185-BDEA-64713301FC7D}" destId="{8606AF4D-880D-4DCB-BB23-A5ACB5EF0372}" srcOrd="1" destOrd="0" presId="urn:microsoft.com/office/officeart/2005/8/layout/process1"/>
    <dgm:cxn modelId="{8F9DA119-F680-4AA6-962E-38DA236D8773}" type="presParOf" srcId="{8606AF4D-880D-4DCB-BB23-A5ACB5EF0372}" destId="{AFA5A49D-25B1-4A1F-B397-D7EB0312C734}" srcOrd="0" destOrd="0" presId="urn:microsoft.com/office/officeart/2005/8/layout/process1"/>
    <dgm:cxn modelId="{5B1DE607-F3DF-4D65-8593-BEF8930028A1}" type="presParOf" srcId="{E3FBA6C5-7BBF-4185-BDEA-64713301FC7D}" destId="{A2E86306-CB96-4213-84A6-46C208E10344}" srcOrd="2" destOrd="0" presId="urn:microsoft.com/office/officeart/2005/8/layout/process1"/>
    <dgm:cxn modelId="{669DF48A-BF6E-41B9-9E5E-B923DB39D9C5}" type="presParOf" srcId="{E3FBA6C5-7BBF-4185-BDEA-64713301FC7D}" destId="{E9951F13-5A2C-4F3E-96B2-E9ADD3575418}" srcOrd="3" destOrd="0" presId="urn:microsoft.com/office/officeart/2005/8/layout/process1"/>
    <dgm:cxn modelId="{D393713E-BE79-472E-BAB9-7172E427CE78}" type="presParOf" srcId="{E9951F13-5A2C-4F3E-96B2-E9ADD3575418}" destId="{69EA8F82-6A9F-4A4D-AA72-79596C4396C7}" srcOrd="0" destOrd="0" presId="urn:microsoft.com/office/officeart/2005/8/layout/process1"/>
    <dgm:cxn modelId="{CF449775-239E-48DB-89B8-46AEE3044772}" type="presParOf" srcId="{E3FBA6C5-7BBF-4185-BDEA-64713301FC7D}" destId="{9F175284-CCEF-4936-B934-B8FC5F15631F}"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738D4B7-DEB9-4C3D-BA98-67CFE56C5B36}"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US"/>
        </a:p>
      </dgm:t>
    </dgm:pt>
    <dgm:pt modelId="{FF7356D4-7C8F-462C-A075-2626873F8206}">
      <dgm:prSet phldrT="[Text]"/>
      <dgm:spPr>
        <a:solidFill>
          <a:srgbClr val="009877"/>
        </a:solidFill>
      </dgm:spPr>
      <dgm:t>
        <a:bodyPr/>
        <a:lstStyle/>
        <a:p>
          <a:r>
            <a:rPr lang="en-US" dirty="0"/>
            <a:t>Fall 2025</a:t>
          </a:r>
        </a:p>
        <a:p>
          <a:r>
            <a:rPr lang="en-US" dirty="0"/>
            <a:t>8 completed hours</a:t>
          </a:r>
        </a:p>
      </dgm:t>
    </dgm:pt>
    <dgm:pt modelId="{9726E318-0225-416A-A989-067DD17F3FE3}" type="parTrans" cxnId="{BB1570EC-544B-4533-9540-EFC65C04A01F}">
      <dgm:prSet/>
      <dgm:spPr/>
      <dgm:t>
        <a:bodyPr/>
        <a:lstStyle/>
        <a:p>
          <a:endParaRPr lang="en-US"/>
        </a:p>
      </dgm:t>
    </dgm:pt>
    <dgm:pt modelId="{D6395ABC-7D0C-4142-914F-160C845A4BD7}" type="sibTrans" cxnId="{BB1570EC-544B-4533-9540-EFC65C04A01F}">
      <dgm:prSet/>
      <dgm:spPr>
        <a:gradFill flip="none" rotWithShape="0">
          <a:gsLst>
            <a:gs pos="0">
              <a:srgbClr val="009877">
                <a:tint val="66000"/>
                <a:satMod val="160000"/>
              </a:srgbClr>
            </a:gs>
            <a:gs pos="50000">
              <a:srgbClr val="009877">
                <a:tint val="44500"/>
                <a:satMod val="160000"/>
              </a:srgbClr>
            </a:gs>
            <a:gs pos="100000">
              <a:srgbClr val="009877">
                <a:tint val="23500"/>
                <a:satMod val="160000"/>
              </a:srgbClr>
            </a:gs>
          </a:gsLst>
          <a:lin ang="8100000" scaled="1"/>
          <a:tileRect/>
        </a:gradFill>
      </dgm:spPr>
      <dgm:t>
        <a:bodyPr/>
        <a:lstStyle/>
        <a:p>
          <a:endParaRPr lang="en-US"/>
        </a:p>
      </dgm:t>
    </dgm:pt>
    <dgm:pt modelId="{E3F7C1F7-D8A0-406E-BFDF-9FE06734A2FB}">
      <dgm:prSet phldrT="[Text]"/>
      <dgm:spPr>
        <a:solidFill>
          <a:srgbClr val="009877"/>
        </a:solidFill>
      </dgm:spPr>
      <dgm:t>
        <a:bodyPr/>
        <a:lstStyle/>
        <a:p>
          <a:r>
            <a:rPr lang="en-US" dirty="0"/>
            <a:t>Spring 2026</a:t>
          </a:r>
        </a:p>
        <a:p>
          <a:r>
            <a:rPr lang="en-US" dirty="0"/>
            <a:t>16 completed hours</a:t>
          </a:r>
        </a:p>
      </dgm:t>
    </dgm:pt>
    <dgm:pt modelId="{44035C74-D1A5-4016-8EB1-DE575E119F45}" type="parTrans" cxnId="{C6F41A25-D375-45D8-88DB-27DCF68D5D9D}">
      <dgm:prSet/>
      <dgm:spPr/>
      <dgm:t>
        <a:bodyPr/>
        <a:lstStyle/>
        <a:p>
          <a:endParaRPr lang="en-US"/>
        </a:p>
      </dgm:t>
    </dgm:pt>
    <dgm:pt modelId="{311AECE7-7FF8-4782-8427-26B2B0614341}" type="sibTrans" cxnId="{C6F41A25-D375-45D8-88DB-27DCF68D5D9D}">
      <dgm:prSet/>
      <dgm:spPr>
        <a:gradFill flip="none" rotWithShape="0">
          <a:gsLst>
            <a:gs pos="0">
              <a:srgbClr val="009877">
                <a:tint val="66000"/>
                <a:satMod val="160000"/>
              </a:srgbClr>
            </a:gs>
            <a:gs pos="50000">
              <a:srgbClr val="009877">
                <a:tint val="44500"/>
                <a:satMod val="160000"/>
              </a:srgbClr>
            </a:gs>
            <a:gs pos="100000">
              <a:srgbClr val="009877">
                <a:tint val="23500"/>
                <a:satMod val="160000"/>
              </a:srgbClr>
            </a:gs>
          </a:gsLst>
          <a:lin ang="8100000" scaled="1"/>
          <a:tileRect/>
        </a:gradFill>
      </dgm:spPr>
      <dgm:t>
        <a:bodyPr/>
        <a:lstStyle/>
        <a:p>
          <a:endParaRPr lang="en-US"/>
        </a:p>
      </dgm:t>
    </dgm:pt>
    <dgm:pt modelId="{4A637F67-3970-4691-9F38-CEA20760CA43}">
      <dgm:prSet phldrT="[Text]"/>
      <dgm:spPr>
        <a:solidFill>
          <a:srgbClr val="009877"/>
        </a:solidFill>
      </dgm:spPr>
      <dgm:t>
        <a:bodyPr/>
        <a:lstStyle/>
        <a:p>
          <a:r>
            <a:rPr lang="en-US" dirty="0"/>
            <a:t>The student is eligible for </a:t>
          </a:r>
        </a:p>
        <a:p>
          <a:r>
            <a:rPr lang="en-US" dirty="0"/>
            <a:t>26-27</a:t>
          </a:r>
        </a:p>
      </dgm:t>
    </dgm:pt>
    <dgm:pt modelId="{044929CA-7F02-4DD1-9641-5DF695616B75}" type="parTrans" cxnId="{C037F4DD-B381-414B-A5A2-5285BF2DF2F3}">
      <dgm:prSet/>
      <dgm:spPr/>
      <dgm:t>
        <a:bodyPr/>
        <a:lstStyle/>
        <a:p>
          <a:endParaRPr lang="en-US"/>
        </a:p>
      </dgm:t>
    </dgm:pt>
    <dgm:pt modelId="{659400A3-741E-4C66-80C0-6B5E083169FE}" type="sibTrans" cxnId="{C037F4DD-B381-414B-A5A2-5285BF2DF2F3}">
      <dgm:prSet/>
      <dgm:spPr/>
      <dgm:t>
        <a:bodyPr/>
        <a:lstStyle/>
        <a:p>
          <a:endParaRPr lang="en-US"/>
        </a:p>
      </dgm:t>
    </dgm:pt>
    <dgm:pt modelId="{C3F53C77-E7D1-4542-9A3A-20BE5601397C}">
      <dgm:prSet phldrT="[Text]"/>
      <dgm:spPr>
        <a:solidFill>
          <a:srgbClr val="009877"/>
        </a:solidFill>
      </dgm:spPr>
      <dgm:t>
        <a:bodyPr/>
        <a:lstStyle/>
        <a:p>
          <a:r>
            <a:rPr lang="en-US" dirty="0"/>
            <a:t>Winter 2025 12 completed hours</a:t>
          </a:r>
        </a:p>
      </dgm:t>
    </dgm:pt>
    <dgm:pt modelId="{0FE00CE4-C57B-4A92-9C29-5C2CC63AFC9A}" type="parTrans" cxnId="{D6919C88-02DE-4ECD-8C35-9291BB2875E5}">
      <dgm:prSet/>
      <dgm:spPr/>
      <dgm:t>
        <a:bodyPr/>
        <a:lstStyle/>
        <a:p>
          <a:endParaRPr lang="en-US"/>
        </a:p>
      </dgm:t>
    </dgm:pt>
    <dgm:pt modelId="{D97D452D-8C07-4CE0-809A-906FC88FE2AB}" type="sibTrans" cxnId="{D6919C88-02DE-4ECD-8C35-9291BB2875E5}">
      <dgm:prSet/>
      <dgm:spPr>
        <a:gradFill flip="none" rotWithShape="0">
          <a:gsLst>
            <a:gs pos="0">
              <a:srgbClr val="009877">
                <a:tint val="66000"/>
                <a:satMod val="160000"/>
              </a:srgbClr>
            </a:gs>
            <a:gs pos="50000">
              <a:srgbClr val="009877">
                <a:tint val="44500"/>
                <a:satMod val="160000"/>
              </a:srgbClr>
            </a:gs>
            <a:gs pos="100000">
              <a:srgbClr val="009877">
                <a:tint val="23500"/>
                <a:satMod val="160000"/>
              </a:srgbClr>
            </a:gs>
          </a:gsLst>
          <a:lin ang="8100000" scaled="1"/>
          <a:tileRect/>
        </a:gradFill>
      </dgm:spPr>
      <dgm:t>
        <a:bodyPr/>
        <a:lstStyle/>
        <a:p>
          <a:endParaRPr lang="en-US"/>
        </a:p>
      </dgm:t>
    </dgm:pt>
    <dgm:pt modelId="{E3FBA6C5-7BBF-4185-BDEA-64713301FC7D}" type="pres">
      <dgm:prSet presAssocID="{6738D4B7-DEB9-4C3D-BA98-67CFE56C5B36}" presName="Name0" presStyleCnt="0">
        <dgm:presLayoutVars>
          <dgm:dir/>
          <dgm:resizeHandles val="exact"/>
        </dgm:presLayoutVars>
      </dgm:prSet>
      <dgm:spPr/>
    </dgm:pt>
    <dgm:pt modelId="{0FD17E2C-A9F9-42E5-A63B-811A7E31C6BD}" type="pres">
      <dgm:prSet presAssocID="{FF7356D4-7C8F-462C-A075-2626873F8206}" presName="node" presStyleLbl="node1" presStyleIdx="0" presStyleCnt="4" custScaleX="104561" custLinFactNeighborX="-836" custLinFactNeighborY="20997">
        <dgm:presLayoutVars>
          <dgm:bulletEnabled val="1"/>
        </dgm:presLayoutVars>
      </dgm:prSet>
      <dgm:spPr/>
    </dgm:pt>
    <dgm:pt modelId="{8606AF4D-880D-4DCB-BB23-A5ACB5EF0372}" type="pres">
      <dgm:prSet presAssocID="{D6395ABC-7D0C-4142-914F-160C845A4BD7}" presName="sibTrans" presStyleLbl="sibTrans2D1" presStyleIdx="0" presStyleCnt="3"/>
      <dgm:spPr/>
    </dgm:pt>
    <dgm:pt modelId="{AFA5A49D-25B1-4A1F-B397-D7EB0312C734}" type="pres">
      <dgm:prSet presAssocID="{D6395ABC-7D0C-4142-914F-160C845A4BD7}" presName="connectorText" presStyleLbl="sibTrans2D1" presStyleIdx="0" presStyleCnt="3"/>
      <dgm:spPr/>
    </dgm:pt>
    <dgm:pt modelId="{0ACB81D4-3251-4D99-BC3D-E03C36361E7C}" type="pres">
      <dgm:prSet presAssocID="{C3F53C77-E7D1-4542-9A3A-20BE5601397C}" presName="node" presStyleLbl="node1" presStyleIdx="1" presStyleCnt="4" custScaleX="120648" custScaleY="96888" custLinFactNeighborX="-9022" custLinFactNeighborY="23492">
        <dgm:presLayoutVars>
          <dgm:bulletEnabled val="1"/>
        </dgm:presLayoutVars>
      </dgm:prSet>
      <dgm:spPr/>
    </dgm:pt>
    <dgm:pt modelId="{C41D9C98-D7FD-48EF-9379-149EC7AC96F5}" type="pres">
      <dgm:prSet presAssocID="{D97D452D-8C07-4CE0-809A-906FC88FE2AB}" presName="sibTrans" presStyleLbl="sibTrans2D1" presStyleIdx="1" presStyleCnt="3"/>
      <dgm:spPr/>
    </dgm:pt>
    <dgm:pt modelId="{C2F0BD7C-6109-4092-9089-21E14BCBE8C3}" type="pres">
      <dgm:prSet presAssocID="{D97D452D-8C07-4CE0-809A-906FC88FE2AB}" presName="connectorText" presStyleLbl="sibTrans2D1" presStyleIdx="1" presStyleCnt="3"/>
      <dgm:spPr/>
    </dgm:pt>
    <dgm:pt modelId="{A2E86306-CB96-4213-84A6-46C208E10344}" type="pres">
      <dgm:prSet presAssocID="{E3F7C1F7-D8A0-406E-BFDF-9FE06734A2FB}" presName="node" presStyleLbl="node1" presStyleIdx="2" presStyleCnt="4" custScaleX="127393" custLinFactNeighborX="-17751" custLinFactNeighborY="20997">
        <dgm:presLayoutVars>
          <dgm:bulletEnabled val="1"/>
        </dgm:presLayoutVars>
      </dgm:prSet>
      <dgm:spPr/>
    </dgm:pt>
    <dgm:pt modelId="{E9951F13-5A2C-4F3E-96B2-E9ADD3575418}" type="pres">
      <dgm:prSet presAssocID="{311AECE7-7FF8-4782-8427-26B2B0614341}" presName="sibTrans" presStyleLbl="sibTrans2D1" presStyleIdx="2" presStyleCnt="3"/>
      <dgm:spPr/>
    </dgm:pt>
    <dgm:pt modelId="{69EA8F82-6A9F-4A4D-AA72-79596C4396C7}" type="pres">
      <dgm:prSet presAssocID="{311AECE7-7FF8-4782-8427-26B2B0614341}" presName="connectorText" presStyleLbl="sibTrans2D1" presStyleIdx="2" presStyleCnt="3"/>
      <dgm:spPr/>
    </dgm:pt>
    <dgm:pt modelId="{9F175284-CCEF-4936-B934-B8FC5F15631F}" type="pres">
      <dgm:prSet presAssocID="{4A637F67-3970-4691-9F38-CEA20760CA43}" presName="node" presStyleLbl="node1" presStyleIdx="3" presStyleCnt="4" custScaleX="142784" custLinFactNeighborX="-34858" custLinFactNeighborY="19427">
        <dgm:presLayoutVars>
          <dgm:bulletEnabled val="1"/>
        </dgm:presLayoutVars>
      </dgm:prSet>
      <dgm:spPr/>
    </dgm:pt>
  </dgm:ptLst>
  <dgm:cxnLst>
    <dgm:cxn modelId="{B8F78909-D54C-4D7B-A5AA-DF7023772865}" type="presOf" srcId="{D97D452D-8C07-4CE0-809A-906FC88FE2AB}" destId="{C41D9C98-D7FD-48EF-9379-149EC7AC96F5}" srcOrd="0" destOrd="0" presId="urn:microsoft.com/office/officeart/2005/8/layout/process1"/>
    <dgm:cxn modelId="{AF3C370B-F1BA-401E-8E0F-11A092591C2D}" type="presOf" srcId="{311AECE7-7FF8-4782-8427-26B2B0614341}" destId="{E9951F13-5A2C-4F3E-96B2-E9ADD3575418}" srcOrd="0" destOrd="0" presId="urn:microsoft.com/office/officeart/2005/8/layout/process1"/>
    <dgm:cxn modelId="{C6F41A25-D375-45D8-88DB-27DCF68D5D9D}" srcId="{6738D4B7-DEB9-4C3D-BA98-67CFE56C5B36}" destId="{E3F7C1F7-D8A0-406E-BFDF-9FE06734A2FB}" srcOrd="2" destOrd="0" parTransId="{44035C74-D1A5-4016-8EB1-DE575E119F45}" sibTransId="{311AECE7-7FF8-4782-8427-26B2B0614341}"/>
    <dgm:cxn modelId="{95D1ED3E-787C-41F0-BF2D-18510EAEBC8F}" type="presOf" srcId="{FF7356D4-7C8F-462C-A075-2626873F8206}" destId="{0FD17E2C-A9F9-42E5-A63B-811A7E31C6BD}" srcOrd="0" destOrd="0" presId="urn:microsoft.com/office/officeart/2005/8/layout/process1"/>
    <dgm:cxn modelId="{44C65147-A564-4329-9FA0-BBDE1D885604}" type="presOf" srcId="{311AECE7-7FF8-4782-8427-26B2B0614341}" destId="{69EA8F82-6A9F-4A4D-AA72-79596C4396C7}" srcOrd="1" destOrd="0" presId="urn:microsoft.com/office/officeart/2005/8/layout/process1"/>
    <dgm:cxn modelId="{E8F5FE6F-47B4-4831-9A79-5E90CF20BE2F}" type="presOf" srcId="{4A637F67-3970-4691-9F38-CEA20760CA43}" destId="{9F175284-CCEF-4936-B934-B8FC5F15631F}" srcOrd="0" destOrd="0" presId="urn:microsoft.com/office/officeart/2005/8/layout/process1"/>
    <dgm:cxn modelId="{B4AACC82-6A70-4B4A-B1C1-DBA29A4F515E}" type="presOf" srcId="{6738D4B7-DEB9-4C3D-BA98-67CFE56C5B36}" destId="{E3FBA6C5-7BBF-4185-BDEA-64713301FC7D}" srcOrd="0" destOrd="0" presId="urn:microsoft.com/office/officeart/2005/8/layout/process1"/>
    <dgm:cxn modelId="{D6919C88-02DE-4ECD-8C35-9291BB2875E5}" srcId="{6738D4B7-DEB9-4C3D-BA98-67CFE56C5B36}" destId="{C3F53C77-E7D1-4542-9A3A-20BE5601397C}" srcOrd="1" destOrd="0" parTransId="{0FE00CE4-C57B-4A92-9C29-5C2CC63AFC9A}" sibTransId="{D97D452D-8C07-4CE0-809A-906FC88FE2AB}"/>
    <dgm:cxn modelId="{8BE66C93-5667-4988-85FC-B6D301484B8C}" type="presOf" srcId="{E3F7C1F7-D8A0-406E-BFDF-9FE06734A2FB}" destId="{A2E86306-CB96-4213-84A6-46C208E10344}" srcOrd="0" destOrd="0" presId="urn:microsoft.com/office/officeart/2005/8/layout/process1"/>
    <dgm:cxn modelId="{82F917B2-F59E-4254-B398-B41E72A31C9B}" type="presOf" srcId="{D6395ABC-7D0C-4142-914F-160C845A4BD7}" destId="{AFA5A49D-25B1-4A1F-B397-D7EB0312C734}" srcOrd="1" destOrd="0" presId="urn:microsoft.com/office/officeart/2005/8/layout/process1"/>
    <dgm:cxn modelId="{E706E0D8-4A39-4D20-B196-0CCCE807CDCF}" type="presOf" srcId="{D6395ABC-7D0C-4142-914F-160C845A4BD7}" destId="{8606AF4D-880D-4DCB-BB23-A5ACB5EF0372}" srcOrd="0" destOrd="0" presId="urn:microsoft.com/office/officeart/2005/8/layout/process1"/>
    <dgm:cxn modelId="{C037F4DD-B381-414B-A5A2-5285BF2DF2F3}" srcId="{6738D4B7-DEB9-4C3D-BA98-67CFE56C5B36}" destId="{4A637F67-3970-4691-9F38-CEA20760CA43}" srcOrd="3" destOrd="0" parTransId="{044929CA-7F02-4DD1-9641-5DF695616B75}" sibTransId="{659400A3-741E-4C66-80C0-6B5E083169FE}"/>
    <dgm:cxn modelId="{5EDDEFE3-EDBF-4A15-9D09-863F28F4D615}" type="presOf" srcId="{C3F53C77-E7D1-4542-9A3A-20BE5601397C}" destId="{0ACB81D4-3251-4D99-BC3D-E03C36361E7C}" srcOrd="0" destOrd="0" presId="urn:microsoft.com/office/officeart/2005/8/layout/process1"/>
    <dgm:cxn modelId="{BB1570EC-544B-4533-9540-EFC65C04A01F}" srcId="{6738D4B7-DEB9-4C3D-BA98-67CFE56C5B36}" destId="{FF7356D4-7C8F-462C-A075-2626873F8206}" srcOrd="0" destOrd="0" parTransId="{9726E318-0225-416A-A989-067DD17F3FE3}" sibTransId="{D6395ABC-7D0C-4142-914F-160C845A4BD7}"/>
    <dgm:cxn modelId="{1FB8F5FF-F0A2-4F88-9BEE-91B2CC2B32F8}" type="presOf" srcId="{D97D452D-8C07-4CE0-809A-906FC88FE2AB}" destId="{C2F0BD7C-6109-4092-9089-21E14BCBE8C3}" srcOrd="1" destOrd="0" presId="urn:microsoft.com/office/officeart/2005/8/layout/process1"/>
    <dgm:cxn modelId="{D7BFA7E2-F523-4ECD-804B-27C6D4D7ACF9}" type="presParOf" srcId="{E3FBA6C5-7BBF-4185-BDEA-64713301FC7D}" destId="{0FD17E2C-A9F9-42E5-A63B-811A7E31C6BD}" srcOrd="0" destOrd="0" presId="urn:microsoft.com/office/officeart/2005/8/layout/process1"/>
    <dgm:cxn modelId="{03F78462-9B45-46D6-8EBF-3C1464BBC2CA}" type="presParOf" srcId="{E3FBA6C5-7BBF-4185-BDEA-64713301FC7D}" destId="{8606AF4D-880D-4DCB-BB23-A5ACB5EF0372}" srcOrd="1" destOrd="0" presId="urn:microsoft.com/office/officeart/2005/8/layout/process1"/>
    <dgm:cxn modelId="{8F9DA119-F680-4AA6-962E-38DA236D8773}" type="presParOf" srcId="{8606AF4D-880D-4DCB-BB23-A5ACB5EF0372}" destId="{AFA5A49D-25B1-4A1F-B397-D7EB0312C734}" srcOrd="0" destOrd="0" presId="urn:microsoft.com/office/officeart/2005/8/layout/process1"/>
    <dgm:cxn modelId="{006DEAEA-F24F-4EFA-9A1A-8FC7FBF07691}" type="presParOf" srcId="{E3FBA6C5-7BBF-4185-BDEA-64713301FC7D}" destId="{0ACB81D4-3251-4D99-BC3D-E03C36361E7C}" srcOrd="2" destOrd="0" presId="urn:microsoft.com/office/officeart/2005/8/layout/process1"/>
    <dgm:cxn modelId="{87A0280B-B71E-4C9C-9580-89D9CD00208A}" type="presParOf" srcId="{E3FBA6C5-7BBF-4185-BDEA-64713301FC7D}" destId="{C41D9C98-D7FD-48EF-9379-149EC7AC96F5}" srcOrd="3" destOrd="0" presId="urn:microsoft.com/office/officeart/2005/8/layout/process1"/>
    <dgm:cxn modelId="{EF68BC73-D3A6-483D-ABCB-952D70FC3241}" type="presParOf" srcId="{C41D9C98-D7FD-48EF-9379-149EC7AC96F5}" destId="{C2F0BD7C-6109-4092-9089-21E14BCBE8C3}" srcOrd="0" destOrd="0" presId="urn:microsoft.com/office/officeart/2005/8/layout/process1"/>
    <dgm:cxn modelId="{5B1DE607-F3DF-4D65-8593-BEF8930028A1}" type="presParOf" srcId="{E3FBA6C5-7BBF-4185-BDEA-64713301FC7D}" destId="{A2E86306-CB96-4213-84A6-46C208E10344}" srcOrd="4" destOrd="0" presId="urn:microsoft.com/office/officeart/2005/8/layout/process1"/>
    <dgm:cxn modelId="{669DF48A-BF6E-41B9-9E5E-B923DB39D9C5}" type="presParOf" srcId="{E3FBA6C5-7BBF-4185-BDEA-64713301FC7D}" destId="{E9951F13-5A2C-4F3E-96B2-E9ADD3575418}" srcOrd="5" destOrd="0" presId="urn:microsoft.com/office/officeart/2005/8/layout/process1"/>
    <dgm:cxn modelId="{D393713E-BE79-472E-BAB9-7172E427CE78}" type="presParOf" srcId="{E9951F13-5A2C-4F3E-96B2-E9ADD3575418}" destId="{69EA8F82-6A9F-4A4D-AA72-79596C4396C7}" srcOrd="0" destOrd="0" presId="urn:microsoft.com/office/officeart/2005/8/layout/process1"/>
    <dgm:cxn modelId="{CF449775-239E-48DB-89B8-46AEE3044772}" type="presParOf" srcId="{E3FBA6C5-7BBF-4185-BDEA-64713301FC7D}" destId="{9F175284-CCEF-4936-B934-B8FC5F15631F}"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738D4B7-DEB9-4C3D-BA98-67CFE56C5B36}" type="doc">
      <dgm:prSet loTypeId="urn:microsoft.com/office/officeart/2005/8/layout/process1" loCatId="process" qsTypeId="urn:microsoft.com/office/officeart/2005/8/quickstyle/simple1" qsCatId="simple" csTypeId="urn:microsoft.com/office/officeart/2005/8/colors/accent1_2" csCatId="accent1" phldr="1"/>
      <dgm:spPr/>
    </dgm:pt>
    <dgm:pt modelId="{FF7356D4-7C8F-462C-A075-2626873F8206}">
      <dgm:prSet phldrT="[Text]"/>
      <dgm:spPr>
        <a:solidFill>
          <a:srgbClr val="5D0C8B"/>
        </a:solidFill>
      </dgm:spPr>
      <dgm:t>
        <a:bodyPr/>
        <a:lstStyle/>
        <a:p>
          <a:r>
            <a:rPr lang="en-US" dirty="0"/>
            <a:t>Student</a:t>
          </a:r>
        </a:p>
        <a:p>
          <a:r>
            <a:rPr lang="en-US" dirty="0"/>
            <a:t>B</a:t>
          </a:r>
        </a:p>
      </dgm:t>
    </dgm:pt>
    <dgm:pt modelId="{9726E318-0225-416A-A989-067DD17F3FE3}" type="parTrans" cxnId="{BB1570EC-544B-4533-9540-EFC65C04A01F}">
      <dgm:prSet/>
      <dgm:spPr/>
      <dgm:t>
        <a:bodyPr/>
        <a:lstStyle/>
        <a:p>
          <a:endParaRPr lang="en-US"/>
        </a:p>
      </dgm:t>
    </dgm:pt>
    <dgm:pt modelId="{D6395ABC-7D0C-4142-914F-160C845A4BD7}" type="sibTrans" cxnId="{BB1570EC-544B-4533-9540-EFC65C04A01F}">
      <dgm:prSet/>
      <dgm:spPr>
        <a:gradFill flip="none" rotWithShape="0">
          <a:gsLst>
            <a:gs pos="0">
              <a:srgbClr val="5D0C8B"/>
            </a:gs>
            <a:gs pos="100000">
              <a:srgbClr val="D60093"/>
            </a:gs>
            <a:gs pos="100000">
              <a:srgbClr val="009877">
                <a:tint val="23500"/>
                <a:satMod val="160000"/>
              </a:srgbClr>
            </a:gs>
          </a:gsLst>
          <a:lin ang="8100000" scaled="1"/>
          <a:tileRect/>
        </a:gradFill>
      </dgm:spPr>
      <dgm:t>
        <a:bodyPr/>
        <a:lstStyle/>
        <a:p>
          <a:endParaRPr lang="en-US" dirty="0"/>
        </a:p>
      </dgm:t>
    </dgm:pt>
    <dgm:pt modelId="{E3F7C1F7-D8A0-406E-BFDF-9FE06734A2FB}">
      <dgm:prSet phldrT="[Text]"/>
      <dgm:spPr>
        <a:solidFill>
          <a:srgbClr val="5D0C8B"/>
        </a:solidFill>
      </dgm:spPr>
      <dgm:t>
        <a:bodyPr/>
        <a:lstStyle/>
        <a:p>
          <a:r>
            <a:rPr lang="en-US" dirty="0"/>
            <a:t>Fall 2024</a:t>
          </a:r>
        </a:p>
        <a:p>
          <a:r>
            <a:rPr lang="en-US" dirty="0"/>
            <a:t>8 completed hours</a:t>
          </a:r>
        </a:p>
      </dgm:t>
    </dgm:pt>
    <dgm:pt modelId="{44035C74-D1A5-4016-8EB1-DE575E119F45}" type="parTrans" cxnId="{C6F41A25-D375-45D8-88DB-27DCF68D5D9D}">
      <dgm:prSet/>
      <dgm:spPr/>
      <dgm:t>
        <a:bodyPr/>
        <a:lstStyle/>
        <a:p>
          <a:endParaRPr lang="en-US"/>
        </a:p>
      </dgm:t>
    </dgm:pt>
    <dgm:pt modelId="{311AECE7-7FF8-4782-8427-26B2B0614341}" type="sibTrans" cxnId="{C6F41A25-D375-45D8-88DB-27DCF68D5D9D}">
      <dgm:prSet/>
      <dgm:spPr>
        <a:gradFill flip="none" rotWithShape="0">
          <a:gsLst>
            <a:gs pos="0">
              <a:srgbClr val="5D0C8B"/>
            </a:gs>
            <a:gs pos="100000">
              <a:srgbClr val="D60093"/>
            </a:gs>
            <a:gs pos="100000">
              <a:srgbClr val="009877">
                <a:tint val="23500"/>
                <a:satMod val="160000"/>
              </a:srgbClr>
            </a:gs>
          </a:gsLst>
          <a:lin ang="8100000" scaled="1"/>
          <a:tileRect/>
        </a:gradFill>
      </dgm:spPr>
      <dgm:t>
        <a:bodyPr/>
        <a:lstStyle/>
        <a:p>
          <a:endParaRPr lang="en-US" dirty="0"/>
        </a:p>
      </dgm:t>
    </dgm:pt>
    <dgm:pt modelId="{4A637F67-3970-4691-9F38-CEA20760CA43}">
      <dgm:prSet phldrT="[Text]"/>
      <dgm:spPr>
        <a:solidFill>
          <a:srgbClr val="5D0C8B"/>
        </a:solidFill>
      </dgm:spPr>
      <dgm:t>
        <a:bodyPr/>
        <a:lstStyle/>
        <a:p>
          <a:r>
            <a:rPr lang="en-US" dirty="0"/>
            <a:t>Is the student eligible for </a:t>
          </a:r>
        </a:p>
        <a:p>
          <a:r>
            <a:rPr lang="en-US" dirty="0"/>
            <a:t>2025-26?</a:t>
          </a:r>
        </a:p>
        <a:p>
          <a:r>
            <a:rPr lang="en-US" dirty="0"/>
            <a:t>No</a:t>
          </a:r>
        </a:p>
      </dgm:t>
    </dgm:pt>
    <dgm:pt modelId="{044929CA-7F02-4DD1-9641-5DF695616B75}" type="parTrans" cxnId="{C037F4DD-B381-414B-A5A2-5285BF2DF2F3}">
      <dgm:prSet/>
      <dgm:spPr/>
      <dgm:t>
        <a:bodyPr/>
        <a:lstStyle/>
        <a:p>
          <a:endParaRPr lang="en-US"/>
        </a:p>
      </dgm:t>
    </dgm:pt>
    <dgm:pt modelId="{659400A3-741E-4C66-80C0-6B5E083169FE}" type="sibTrans" cxnId="{C037F4DD-B381-414B-A5A2-5285BF2DF2F3}">
      <dgm:prSet/>
      <dgm:spPr/>
      <dgm:t>
        <a:bodyPr/>
        <a:lstStyle/>
        <a:p>
          <a:endParaRPr lang="en-US"/>
        </a:p>
      </dgm:t>
    </dgm:pt>
    <dgm:pt modelId="{8E039215-E8C7-4B25-95AB-C37AC65856EF}">
      <dgm:prSet phldrT="[Text]"/>
      <dgm:spPr>
        <a:solidFill>
          <a:srgbClr val="5D0C8B"/>
        </a:solidFill>
      </dgm:spPr>
      <dgm:t>
        <a:bodyPr/>
        <a:lstStyle/>
        <a:p>
          <a:r>
            <a:rPr lang="en-US" dirty="0"/>
            <a:t>Spring 2025</a:t>
          </a:r>
        </a:p>
        <a:p>
          <a:r>
            <a:rPr lang="en-US" dirty="0"/>
            <a:t>15 completed hours</a:t>
          </a:r>
        </a:p>
      </dgm:t>
    </dgm:pt>
    <dgm:pt modelId="{FF2DB32A-D51A-4E6E-9F2F-096DBEDDEF03}" type="parTrans" cxnId="{15FD916C-FBC4-4D76-9ACB-668251B0A41D}">
      <dgm:prSet/>
      <dgm:spPr/>
      <dgm:t>
        <a:bodyPr/>
        <a:lstStyle/>
        <a:p>
          <a:endParaRPr lang="en-US"/>
        </a:p>
      </dgm:t>
    </dgm:pt>
    <dgm:pt modelId="{874C3069-04F5-48BE-9950-A5DF82764415}" type="sibTrans" cxnId="{15FD916C-FBC4-4D76-9ACB-668251B0A41D}">
      <dgm:prSet/>
      <dgm:spPr>
        <a:gradFill flip="none" rotWithShape="0">
          <a:gsLst>
            <a:gs pos="0">
              <a:srgbClr val="5D0C8B"/>
            </a:gs>
            <a:gs pos="100000">
              <a:srgbClr val="D60093"/>
            </a:gs>
            <a:gs pos="100000">
              <a:srgbClr val="009877">
                <a:tint val="23500"/>
                <a:satMod val="160000"/>
              </a:srgbClr>
            </a:gs>
          </a:gsLst>
          <a:lin ang="8100000" scaled="1"/>
          <a:tileRect/>
        </a:gradFill>
      </dgm:spPr>
      <dgm:t>
        <a:bodyPr/>
        <a:lstStyle/>
        <a:p>
          <a:endParaRPr lang="en-US" dirty="0"/>
        </a:p>
      </dgm:t>
    </dgm:pt>
    <dgm:pt modelId="{D398BCCB-FA3F-4B62-B13F-7E921828A459}">
      <dgm:prSet phldrT="[Text]"/>
      <dgm:spPr>
        <a:solidFill>
          <a:srgbClr val="5D0C8B"/>
        </a:solidFill>
      </dgm:spPr>
      <dgm:t>
        <a:bodyPr/>
        <a:lstStyle/>
        <a:p>
          <a:r>
            <a:rPr lang="en-US" dirty="0"/>
            <a:t>Summer 2024  </a:t>
          </a:r>
        </a:p>
        <a:p>
          <a:r>
            <a:rPr lang="en-US" dirty="0"/>
            <a:t>7 completed hours</a:t>
          </a:r>
        </a:p>
      </dgm:t>
    </dgm:pt>
    <dgm:pt modelId="{2EDA2828-3A1F-4AA5-9286-BD5ABDB7B4E4}" type="parTrans" cxnId="{DBDBBE51-6EDA-48C1-8D55-6A1853A24E5B}">
      <dgm:prSet/>
      <dgm:spPr/>
      <dgm:t>
        <a:bodyPr/>
        <a:lstStyle/>
        <a:p>
          <a:endParaRPr lang="en-US"/>
        </a:p>
      </dgm:t>
    </dgm:pt>
    <dgm:pt modelId="{5078D8BE-0AFE-4594-91F5-77AA40BBA8A4}" type="sibTrans" cxnId="{DBDBBE51-6EDA-48C1-8D55-6A1853A24E5B}">
      <dgm:prSet/>
      <dgm:spPr>
        <a:gradFill rotWithShape="0">
          <a:gsLst>
            <a:gs pos="0">
              <a:srgbClr val="D60093"/>
            </a:gs>
            <a:gs pos="74000">
              <a:srgbClr val="5D0C8B"/>
            </a:gs>
            <a:gs pos="83000">
              <a:srgbClr val="5D0C8B"/>
            </a:gs>
            <a:gs pos="100000">
              <a:srgbClr val="5D0C8B"/>
            </a:gs>
          </a:gsLst>
          <a:lin ang="5400000" scaled="1"/>
        </a:gradFill>
      </dgm:spPr>
      <dgm:t>
        <a:bodyPr/>
        <a:lstStyle/>
        <a:p>
          <a:endParaRPr lang="en-US" dirty="0"/>
        </a:p>
      </dgm:t>
    </dgm:pt>
    <dgm:pt modelId="{E3FBA6C5-7BBF-4185-BDEA-64713301FC7D}" type="pres">
      <dgm:prSet presAssocID="{6738D4B7-DEB9-4C3D-BA98-67CFE56C5B36}" presName="Name0" presStyleCnt="0">
        <dgm:presLayoutVars>
          <dgm:dir/>
          <dgm:resizeHandles val="exact"/>
        </dgm:presLayoutVars>
      </dgm:prSet>
      <dgm:spPr/>
    </dgm:pt>
    <dgm:pt modelId="{0FD17E2C-A9F9-42E5-A63B-811A7E31C6BD}" type="pres">
      <dgm:prSet presAssocID="{FF7356D4-7C8F-462C-A075-2626873F8206}" presName="node" presStyleLbl="node1" presStyleIdx="0" presStyleCnt="5" custScaleX="68897" custScaleY="61384" custLinFactNeighborX="-836" custLinFactNeighborY="20997">
        <dgm:presLayoutVars>
          <dgm:bulletEnabled val="1"/>
        </dgm:presLayoutVars>
      </dgm:prSet>
      <dgm:spPr/>
    </dgm:pt>
    <dgm:pt modelId="{8606AF4D-880D-4DCB-BB23-A5ACB5EF0372}" type="pres">
      <dgm:prSet presAssocID="{D6395ABC-7D0C-4142-914F-160C845A4BD7}" presName="sibTrans" presStyleLbl="sibTrans2D1" presStyleIdx="0" presStyleCnt="4"/>
      <dgm:spPr/>
    </dgm:pt>
    <dgm:pt modelId="{AFA5A49D-25B1-4A1F-B397-D7EB0312C734}" type="pres">
      <dgm:prSet presAssocID="{D6395ABC-7D0C-4142-914F-160C845A4BD7}" presName="connectorText" presStyleLbl="sibTrans2D1" presStyleIdx="0" presStyleCnt="4"/>
      <dgm:spPr/>
    </dgm:pt>
    <dgm:pt modelId="{D5209F2A-70E9-4034-B267-CA8289345548}" type="pres">
      <dgm:prSet presAssocID="{D398BCCB-FA3F-4B62-B13F-7E921828A459}" presName="node" presStyleLbl="node1" presStyleIdx="1" presStyleCnt="5" custScaleY="165604" custLinFactNeighborX="-836" custLinFactNeighborY="20997">
        <dgm:presLayoutVars>
          <dgm:bulletEnabled val="1"/>
        </dgm:presLayoutVars>
      </dgm:prSet>
      <dgm:spPr/>
    </dgm:pt>
    <dgm:pt modelId="{46F415D1-1843-48D3-B70E-BE10C02D6DCC}" type="pres">
      <dgm:prSet presAssocID="{5078D8BE-0AFE-4594-91F5-77AA40BBA8A4}" presName="sibTrans" presStyleLbl="sibTrans2D1" presStyleIdx="1" presStyleCnt="4"/>
      <dgm:spPr/>
    </dgm:pt>
    <dgm:pt modelId="{665B7B62-098D-4158-8DD6-8335BFE08A4A}" type="pres">
      <dgm:prSet presAssocID="{5078D8BE-0AFE-4594-91F5-77AA40BBA8A4}" presName="connectorText" presStyleLbl="sibTrans2D1" presStyleIdx="1" presStyleCnt="4"/>
      <dgm:spPr/>
    </dgm:pt>
    <dgm:pt modelId="{A2E86306-CB96-4213-84A6-46C208E10344}" type="pres">
      <dgm:prSet presAssocID="{E3F7C1F7-D8A0-406E-BFDF-9FE06734A2FB}" presName="node" presStyleLbl="node1" presStyleIdx="2" presStyleCnt="5" custScaleY="160125" custLinFactNeighborX="-17751" custLinFactNeighborY="20997">
        <dgm:presLayoutVars>
          <dgm:bulletEnabled val="1"/>
        </dgm:presLayoutVars>
      </dgm:prSet>
      <dgm:spPr/>
    </dgm:pt>
    <dgm:pt modelId="{E9951F13-5A2C-4F3E-96B2-E9ADD3575418}" type="pres">
      <dgm:prSet presAssocID="{311AECE7-7FF8-4782-8427-26B2B0614341}" presName="sibTrans" presStyleLbl="sibTrans2D1" presStyleIdx="2" presStyleCnt="4"/>
      <dgm:spPr/>
    </dgm:pt>
    <dgm:pt modelId="{69EA8F82-6A9F-4A4D-AA72-79596C4396C7}" type="pres">
      <dgm:prSet presAssocID="{311AECE7-7FF8-4782-8427-26B2B0614341}" presName="connectorText" presStyleLbl="sibTrans2D1" presStyleIdx="2" presStyleCnt="4"/>
      <dgm:spPr/>
    </dgm:pt>
    <dgm:pt modelId="{A77E0074-51CE-4F35-82FB-00E7E6DF7134}" type="pres">
      <dgm:prSet presAssocID="{8E039215-E8C7-4B25-95AB-C37AC65856EF}" presName="node" presStyleLbl="node1" presStyleIdx="3" presStyleCnt="5" custScaleY="157814" custLinFactNeighborX="-17751" custLinFactNeighborY="20997">
        <dgm:presLayoutVars>
          <dgm:bulletEnabled val="1"/>
        </dgm:presLayoutVars>
      </dgm:prSet>
      <dgm:spPr/>
    </dgm:pt>
    <dgm:pt modelId="{36EE7320-0890-445B-AFCD-75B7902C350E}" type="pres">
      <dgm:prSet presAssocID="{874C3069-04F5-48BE-9950-A5DF82764415}" presName="sibTrans" presStyleLbl="sibTrans2D1" presStyleIdx="3" presStyleCnt="4"/>
      <dgm:spPr/>
    </dgm:pt>
    <dgm:pt modelId="{68EA94EE-5F0F-42C9-BF53-E179C2724943}" type="pres">
      <dgm:prSet presAssocID="{874C3069-04F5-48BE-9950-A5DF82764415}" presName="connectorText" presStyleLbl="sibTrans2D1" presStyleIdx="3" presStyleCnt="4"/>
      <dgm:spPr/>
    </dgm:pt>
    <dgm:pt modelId="{9F175284-CCEF-4936-B934-B8FC5F15631F}" type="pres">
      <dgm:prSet presAssocID="{4A637F67-3970-4691-9F38-CEA20760CA43}" presName="node" presStyleLbl="node1" presStyleIdx="4" presStyleCnt="5" custScaleY="164076" custLinFactNeighborX="-21342" custLinFactNeighborY="28248">
        <dgm:presLayoutVars>
          <dgm:bulletEnabled val="1"/>
        </dgm:presLayoutVars>
      </dgm:prSet>
      <dgm:spPr/>
    </dgm:pt>
  </dgm:ptLst>
  <dgm:cxnLst>
    <dgm:cxn modelId="{18123201-E8C9-4C5F-A020-ACFE51D07C75}" type="presOf" srcId="{5078D8BE-0AFE-4594-91F5-77AA40BBA8A4}" destId="{46F415D1-1843-48D3-B70E-BE10C02D6DCC}" srcOrd="0" destOrd="0" presId="urn:microsoft.com/office/officeart/2005/8/layout/process1"/>
    <dgm:cxn modelId="{6CF29D10-652F-4E20-99EA-C9BE17BF3C2A}" type="presOf" srcId="{5078D8BE-0AFE-4594-91F5-77AA40BBA8A4}" destId="{665B7B62-098D-4158-8DD6-8335BFE08A4A}" srcOrd="1" destOrd="0" presId="urn:microsoft.com/office/officeart/2005/8/layout/process1"/>
    <dgm:cxn modelId="{C6F41A25-D375-45D8-88DB-27DCF68D5D9D}" srcId="{6738D4B7-DEB9-4C3D-BA98-67CFE56C5B36}" destId="{E3F7C1F7-D8A0-406E-BFDF-9FE06734A2FB}" srcOrd="2" destOrd="0" parTransId="{44035C74-D1A5-4016-8EB1-DE575E119F45}" sibTransId="{311AECE7-7FF8-4782-8427-26B2B0614341}"/>
    <dgm:cxn modelId="{F6C0C863-7497-4E74-95A7-4FACD4493BDF}" type="presOf" srcId="{D6395ABC-7D0C-4142-914F-160C845A4BD7}" destId="{AFA5A49D-25B1-4A1F-B397-D7EB0312C734}" srcOrd="1" destOrd="0" presId="urn:microsoft.com/office/officeart/2005/8/layout/process1"/>
    <dgm:cxn modelId="{15FD916C-FBC4-4D76-9ACB-668251B0A41D}" srcId="{6738D4B7-DEB9-4C3D-BA98-67CFE56C5B36}" destId="{8E039215-E8C7-4B25-95AB-C37AC65856EF}" srcOrd="3" destOrd="0" parTransId="{FF2DB32A-D51A-4E6E-9F2F-096DBEDDEF03}" sibTransId="{874C3069-04F5-48BE-9950-A5DF82764415}"/>
    <dgm:cxn modelId="{DBDBBE51-6EDA-48C1-8D55-6A1853A24E5B}" srcId="{6738D4B7-DEB9-4C3D-BA98-67CFE56C5B36}" destId="{D398BCCB-FA3F-4B62-B13F-7E921828A459}" srcOrd="1" destOrd="0" parTransId="{2EDA2828-3A1F-4AA5-9286-BD5ABDB7B4E4}" sibTransId="{5078D8BE-0AFE-4594-91F5-77AA40BBA8A4}"/>
    <dgm:cxn modelId="{98C6F973-709C-4708-B173-FAF0CD98FAE3}" type="presOf" srcId="{8E039215-E8C7-4B25-95AB-C37AC65856EF}" destId="{A77E0074-51CE-4F35-82FB-00E7E6DF7134}" srcOrd="0" destOrd="0" presId="urn:microsoft.com/office/officeart/2005/8/layout/process1"/>
    <dgm:cxn modelId="{33C1BE7A-2325-44A3-902B-0698D9B11781}" type="presOf" srcId="{D6395ABC-7D0C-4142-914F-160C845A4BD7}" destId="{8606AF4D-880D-4DCB-BB23-A5ACB5EF0372}" srcOrd="0" destOrd="0" presId="urn:microsoft.com/office/officeart/2005/8/layout/process1"/>
    <dgm:cxn modelId="{D39BB68B-8220-4886-BADA-FBC690C4AA5A}" type="presOf" srcId="{D398BCCB-FA3F-4B62-B13F-7E921828A459}" destId="{D5209F2A-70E9-4034-B267-CA8289345548}" srcOrd="0" destOrd="0" presId="urn:microsoft.com/office/officeart/2005/8/layout/process1"/>
    <dgm:cxn modelId="{7178B79E-ADC9-4D51-822D-6E89696699FE}" type="presOf" srcId="{6738D4B7-DEB9-4C3D-BA98-67CFE56C5B36}" destId="{E3FBA6C5-7BBF-4185-BDEA-64713301FC7D}" srcOrd="0" destOrd="0" presId="urn:microsoft.com/office/officeart/2005/8/layout/process1"/>
    <dgm:cxn modelId="{01B409AF-06EF-45D7-9D2F-0385C7B1E5DF}" type="presOf" srcId="{FF7356D4-7C8F-462C-A075-2626873F8206}" destId="{0FD17E2C-A9F9-42E5-A63B-811A7E31C6BD}" srcOrd="0" destOrd="0" presId="urn:microsoft.com/office/officeart/2005/8/layout/process1"/>
    <dgm:cxn modelId="{26C399C2-AB93-444C-90C7-295E8C9906DE}" type="presOf" srcId="{874C3069-04F5-48BE-9950-A5DF82764415}" destId="{36EE7320-0890-445B-AFCD-75B7902C350E}" srcOrd="0" destOrd="0" presId="urn:microsoft.com/office/officeart/2005/8/layout/process1"/>
    <dgm:cxn modelId="{ABE1D9C9-3033-4AE5-AE5B-C66992F1FDA3}" type="presOf" srcId="{874C3069-04F5-48BE-9950-A5DF82764415}" destId="{68EA94EE-5F0F-42C9-BF53-E179C2724943}" srcOrd="1" destOrd="0" presId="urn:microsoft.com/office/officeart/2005/8/layout/process1"/>
    <dgm:cxn modelId="{92A732CB-14C3-4E3F-A5F1-7D88641BA69D}" type="presOf" srcId="{E3F7C1F7-D8A0-406E-BFDF-9FE06734A2FB}" destId="{A2E86306-CB96-4213-84A6-46C208E10344}" srcOrd="0" destOrd="0" presId="urn:microsoft.com/office/officeart/2005/8/layout/process1"/>
    <dgm:cxn modelId="{CBCA67D4-EA35-48C4-8921-8EE39B8EB6D1}" type="presOf" srcId="{4A637F67-3970-4691-9F38-CEA20760CA43}" destId="{9F175284-CCEF-4936-B934-B8FC5F15631F}" srcOrd="0" destOrd="0" presId="urn:microsoft.com/office/officeart/2005/8/layout/process1"/>
    <dgm:cxn modelId="{C037F4DD-B381-414B-A5A2-5285BF2DF2F3}" srcId="{6738D4B7-DEB9-4C3D-BA98-67CFE56C5B36}" destId="{4A637F67-3970-4691-9F38-CEA20760CA43}" srcOrd="4" destOrd="0" parTransId="{044929CA-7F02-4DD1-9641-5DF695616B75}" sibTransId="{659400A3-741E-4C66-80C0-6B5E083169FE}"/>
    <dgm:cxn modelId="{A5904FEA-F238-4C3D-B4D3-B13B2696C394}" type="presOf" srcId="{311AECE7-7FF8-4782-8427-26B2B0614341}" destId="{69EA8F82-6A9F-4A4D-AA72-79596C4396C7}" srcOrd="1" destOrd="0" presId="urn:microsoft.com/office/officeart/2005/8/layout/process1"/>
    <dgm:cxn modelId="{BB1570EC-544B-4533-9540-EFC65C04A01F}" srcId="{6738D4B7-DEB9-4C3D-BA98-67CFE56C5B36}" destId="{FF7356D4-7C8F-462C-A075-2626873F8206}" srcOrd="0" destOrd="0" parTransId="{9726E318-0225-416A-A989-067DD17F3FE3}" sibTransId="{D6395ABC-7D0C-4142-914F-160C845A4BD7}"/>
    <dgm:cxn modelId="{C36B2EF7-E1DF-4BE7-9275-2C588F068AC3}" type="presOf" srcId="{311AECE7-7FF8-4782-8427-26B2B0614341}" destId="{E9951F13-5A2C-4F3E-96B2-E9ADD3575418}" srcOrd="0" destOrd="0" presId="urn:microsoft.com/office/officeart/2005/8/layout/process1"/>
    <dgm:cxn modelId="{D976665C-5303-4294-810D-96C8E8038146}" type="presParOf" srcId="{E3FBA6C5-7BBF-4185-BDEA-64713301FC7D}" destId="{0FD17E2C-A9F9-42E5-A63B-811A7E31C6BD}" srcOrd="0" destOrd="0" presId="urn:microsoft.com/office/officeart/2005/8/layout/process1"/>
    <dgm:cxn modelId="{6B431A68-0D0E-4961-A167-567E3D06BB42}" type="presParOf" srcId="{E3FBA6C5-7BBF-4185-BDEA-64713301FC7D}" destId="{8606AF4D-880D-4DCB-BB23-A5ACB5EF0372}" srcOrd="1" destOrd="0" presId="urn:microsoft.com/office/officeart/2005/8/layout/process1"/>
    <dgm:cxn modelId="{16BF6A8A-E7A4-4EBA-80E4-9AAE9CB4B34F}" type="presParOf" srcId="{8606AF4D-880D-4DCB-BB23-A5ACB5EF0372}" destId="{AFA5A49D-25B1-4A1F-B397-D7EB0312C734}" srcOrd="0" destOrd="0" presId="urn:microsoft.com/office/officeart/2005/8/layout/process1"/>
    <dgm:cxn modelId="{17D35EDC-F37D-4FC1-98CE-B97F59C5F94B}" type="presParOf" srcId="{E3FBA6C5-7BBF-4185-BDEA-64713301FC7D}" destId="{D5209F2A-70E9-4034-B267-CA8289345548}" srcOrd="2" destOrd="0" presId="urn:microsoft.com/office/officeart/2005/8/layout/process1"/>
    <dgm:cxn modelId="{93B0668F-D472-4A62-96AB-71C0633A19FC}" type="presParOf" srcId="{E3FBA6C5-7BBF-4185-BDEA-64713301FC7D}" destId="{46F415D1-1843-48D3-B70E-BE10C02D6DCC}" srcOrd="3" destOrd="0" presId="urn:microsoft.com/office/officeart/2005/8/layout/process1"/>
    <dgm:cxn modelId="{D6D5D0F7-E611-42C6-94F2-BDF10745B84D}" type="presParOf" srcId="{46F415D1-1843-48D3-B70E-BE10C02D6DCC}" destId="{665B7B62-098D-4158-8DD6-8335BFE08A4A}" srcOrd="0" destOrd="0" presId="urn:microsoft.com/office/officeart/2005/8/layout/process1"/>
    <dgm:cxn modelId="{03E268B4-CCAD-472E-A753-B9AAA9F6E48D}" type="presParOf" srcId="{E3FBA6C5-7BBF-4185-BDEA-64713301FC7D}" destId="{A2E86306-CB96-4213-84A6-46C208E10344}" srcOrd="4" destOrd="0" presId="urn:microsoft.com/office/officeart/2005/8/layout/process1"/>
    <dgm:cxn modelId="{97B8A0D1-55FA-45CA-9141-597653523374}" type="presParOf" srcId="{E3FBA6C5-7BBF-4185-BDEA-64713301FC7D}" destId="{E9951F13-5A2C-4F3E-96B2-E9ADD3575418}" srcOrd="5" destOrd="0" presId="urn:microsoft.com/office/officeart/2005/8/layout/process1"/>
    <dgm:cxn modelId="{AA945AB1-2FDB-4049-9531-37A36DE57D09}" type="presParOf" srcId="{E9951F13-5A2C-4F3E-96B2-E9ADD3575418}" destId="{69EA8F82-6A9F-4A4D-AA72-79596C4396C7}" srcOrd="0" destOrd="0" presId="urn:microsoft.com/office/officeart/2005/8/layout/process1"/>
    <dgm:cxn modelId="{7DB16DF1-B158-4711-B4C8-38ECFBE679A5}" type="presParOf" srcId="{E3FBA6C5-7BBF-4185-BDEA-64713301FC7D}" destId="{A77E0074-51CE-4F35-82FB-00E7E6DF7134}" srcOrd="6" destOrd="0" presId="urn:microsoft.com/office/officeart/2005/8/layout/process1"/>
    <dgm:cxn modelId="{20785268-2011-4367-9B6F-154370AFEE44}" type="presParOf" srcId="{E3FBA6C5-7BBF-4185-BDEA-64713301FC7D}" destId="{36EE7320-0890-445B-AFCD-75B7902C350E}" srcOrd="7" destOrd="0" presId="urn:microsoft.com/office/officeart/2005/8/layout/process1"/>
    <dgm:cxn modelId="{0614E051-D8FD-4140-B5DB-6DB1C0287A9F}" type="presParOf" srcId="{36EE7320-0890-445B-AFCD-75B7902C350E}" destId="{68EA94EE-5F0F-42C9-BF53-E179C2724943}" srcOrd="0" destOrd="0" presId="urn:microsoft.com/office/officeart/2005/8/layout/process1"/>
    <dgm:cxn modelId="{21BF81F9-6D48-49D0-833C-53D394B83CC3}" type="presParOf" srcId="{E3FBA6C5-7BBF-4185-BDEA-64713301FC7D}" destId="{9F175284-CCEF-4936-B934-B8FC5F15631F}" srcOrd="8"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0092E83-DB7A-4948-89A9-1D3FA376C93D}"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US"/>
        </a:p>
      </dgm:t>
    </dgm:pt>
    <dgm:pt modelId="{E1A1D116-36D0-453B-B923-1C2410B2716A}">
      <dgm:prSet phldrT="[Text]"/>
      <dgm:spPr>
        <a:solidFill>
          <a:srgbClr val="5D0C8B"/>
        </a:solidFill>
      </dgm:spPr>
      <dgm:t>
        <a:bodyPr/>
        <a:lstStyle/>
        <a:p>
          <a:r>
            <a:rPr lang="en-US" dirty="0"/>
            <a:t>Student </a:t>
          </a:r>
        </a:p>
        <a:p>
          <a:r>
            <a:rPr lang="en-US" dirty="0"/>
            <a:t>A</a:t>
          </a:r>
        </a:p>
      </dgm:t>
    </dgm:pt>
    <dgm:pt modelId="{909F3F60-F678-4141-93C0-D0DE1E81A2BA}" type="parTrans" cxnId="{4E8542A6-DF0F-4B12-A953-F47DF876AD23}">
      <dgm:prSet/>
      <dgm:spPr/>
      <dgm:t>
        <a:bodyPr/>
        <a:lstStyle/>
        <a:p>
          <a:endParaRPr lang="en-US"/>
        </a:p>
      </dgm:t>
    </dgm:pt>
    <dgm:pt modelId="{A4C6554F-62A8-4C64-BE3F-75697C76EBF9}" type="sibTrans" cxnId="{4E8542A6-DF0F-4B12-A953-F47DF876AD23}">
      <dgm:prSet/>
      <dgm:spPr>
        <a:gradFill flip="none" rotWithShape="0">
          <a:gsLst>
            <a:gs pos="0">
              <a:srgbClr val="5D0C8B"/>
            </a:gs>
            <a:gs pos="100000">
              <a:srgbClr val="D60093"/>
            </a:gs>
          </a:gsLst>
          <a:lin ang="8100000" scaled="1"/>
          <a:tileRect/>
        </a:gradFill>
      </dgm:spPr>
      <dgm:t>
        <a:bodyPr/>
        <a:lstStyle/>
        <a:p>
          <a:endParaRPr lang="en-US" dirty="0"/>
        </a:p>
      </dgm:t>
    </dgm:pt>
    <dgm:pt modelId="{5EE2A870-40B5-4291-BE0F-5BF23C4317DC}">
      <dgm:prSet phldrT="[Text]"/>
      <dgm:spPr>
        <a:solidFill>
          <a:srgbClr val="5D0C8B"/>
        </a:solidFill>
      </dgm:spPr>
      <dgm:t>
        <a:bodyPr/>
        <a:lstStyle/>
        <a:p>
          <a:r>
            <a:rPr lang="en-US" dirty="0"/>
            <a:t>Spring 2025</a:t>
          </a:r>
        </a:p>
        <a:p>
          <a:r>
            <a:rPr lang="en-US" dirty="0"/>
            <a:t>16 completed hours</a:t>
          </a:r>
        </a:p>
      </dgm:t>
    </dgm:pt>
    <dgm:pt modelId="{7C9F6D44-6896-4F24-9F42-6F2C08CAB07D}" type="parTrans" cxnId="{B6D2C53A-43A2-472F-8BBD-D01BECA4E7DB}">
      <dgm:prSet/>
      <dgm:spPr/>
      <dgm:t>
        <a:bodyPr/>
        <a:lstStyle/>
        <a:p>
          <a:endParaRPr lang="en-US"/>
        </a:p>
      </dgm:t>
    </dgm:pt>
    <dgm:pt modelId="{332C9E92-E030-4FB8-BE8E-01941CAE7230}" type="sibTrans" cxnId="{B6D2C53A-43A2-472F-8BBD-D01BECA4E7DB}">
      <dgm:prSet/>
      <dgm:spPr>
        <a:gradFill flip="none" rotWithShape="0">
          <a:gsLst>
            <a:gs pos="0">
              <a:srgbClr val="5D0C8B"/>
            </a:gs>
            <a:gs pos="100000">
              <a:srgbClr val="D60093"/>
            </a:gs>
            <a:gs pos="100000">
              <a:srgbClr val="009877">
                <a:tint val="23500"/>
                <a:satMod val="160000"/>
              </a:srgbClr>
            </a:gs>
          </a:gsLst>
          <a:lin ang="8100000" scaled="1"/>
          <a:tileRect/>
        </a:gradFill>
      </dgm:spPr>
      <dgm:t>
        <a:bodyPr/>
        <a:lstStyle/>
        <a:p>
          <a:endParaRPr lang="en-US" dirty="0"/>
        </a:p>
      </dgm:t>
    </dgm:pt>
    <dgm:pt modelId="{8E33A2EE-321D-4C93-AB11-8420455994A9}">
      <dgm:prSet phldrT="[Text]"/>
      <dgm:spPr>
        <a:solidFill>
          <a:srgbClr val="5D0C8B"/>
        </a:solidFill>
      </dgm:spPr>
      <dgm:t>
        <a:bodyPr/>
        <a:lstStyle/>
        <a:p>
          <a:r>
            <a:rPr lang="en-US" dirty="0"/>
            <a:t>Is the student eligible for 2025-26?</a:t>
          </a:r>
        </a:p>
        <a:p>
          <a:r>
            <a:rPr lang="en-US" dirty="0"/>
            <a:t>Yes</a:t>
          </a:r>
        </a:p>
      </dgm:t>
    </dgm:pt>
    <dgm:pt modelId="{70466A0A-C4DE-46D3-9EF0-4E3173D6733B}" type="parTrans" cxnId="{B6F393E2-76AE-43E5-8BBB-ECA611F3DE85}">
      <dgm:prSet/>
      <dgm:spPr/>
      <dgm:t>
        <a:bodyPr/>
        <a:lstStyle/>
        <a:p>
          <a:endParaRPr lang="en-US"/>
        </a:p>
      </dgm:t>
    </dgm:pt>
    <dgm:pt modelId="{CBD83549-26CE-42BD-921C-03E350BFAC31}" type="sibTrans" cxnId="{B6F393E2-76AE-43E5-8BBB-ECA611F3DE85}">
      <dgm:prSet/>
      <dgm:spPr/>
      <dgm:t>
        <a:bodyPr/>
        <a:lstStyle/>
        <a:p>
          <a:endParaRPr lang="en-US"/>
        </a:p>
      </dgm:t>
    </dgm:pt>
    <dgm:pt modelId="{7C93B7F6-96BC-4393-90EB-6A75B76997FB}">
      <dgm:prSet phldrT="[Text]"/>
      <dgm:spPr>
        <a:solidFill>
          <a:srgbClr val="5D0C8B"/>
        </a:solidFill>
      </dgm:spPr>
      <dgm:t>
        <a:bodyPr/>
        <a:lstStyle/>
        <a:p>
          <a:r>
            <a:rPr lang="en-US" dirty="0"/>
            <a:t>Fall 2024</a:t>
          </a:r>
        </a:p>
        <a:p>
          <a:r>
            <a:rPr lang="en-US" dirty="0"/>
            <a:t>14 completed hours</a:t>
          </a:r>
        </a:p>
      </dgm:t>
    </dgm:pt>
    <dgm:pt modelId="{E6821F2C-6354-4595-AD14-DD836B3F0AEA}" type="parTrans" cxnId="{6D81B25B-38C9-4F54-84BB-5D112D7FEE17}">
      <dgm:prSet/>
      <dgm:spPr/>
      <dgm:t>
        <a:bodyPr/>
        <a:lstStyle/>
        <a:p>
          <a:endParaRPr lang="en-US"/>
        </a:p>
      </dgm:t>
    </dgm:pt>
    <dgm:pt modelId="{21B92F65-6C85-477B-AC7E-B52211867E81}" type="sibTrans" cxnId="{6D81B25B-38C9-4F54-84BB-5D112D7FEE17}">
      <dgm:prSet/>
      <dgm:spPr>
        <a:gradFill rotWithShape="0">
          <a:gsLst>
            <a:gs pos="0">
              <a:srgbClr val="5D0C8B"/>
            </a:gs>
            <a:gs pos="100000">
              <a:srgbClr val="D60093"/>
            </a:gs>
          </a:gsLst>
          <a:lin ang="8100000" scaled="1"/>
        </a:gradFill>
      </dgm:spPr>
      <dgm:t>
        <a:bodyPr/>
        <a:lstStyle/>
        <a:p>
          <a:endParaRPr lang="en-US" dirty="0"/>
        </a:p>
      </dgm:t>
    </dgm:pt>
    <dgm:pt modelId="{AB98B065-213B-4A17-8C64-5BF707EC374F}" type="pres">
      <dgm:prSet presAssocID="{D0092E83-DB7A-4948-89A9-1D3FA376C93D}" presName="Name0" presStyleCnt="0">
        <dgm:presLayoutVars>
          <dgm:dir/>
          <dgm:resizeHandles val="exact"/>
        </dgm:presLayoutVars>
      </dgm:prSet>
      <dgm:spPr/>
    </dgm:pt>
    <dgm:pt modelId="{89EF4422-A619-4685-B368-2986B5278A7B}" type="pres">
      <dgm:prSet presAssocID="{E1A1D116-36D0-453B-B923-1C2410B2716A}" presName="node" presStyleLbl="node1" presStyleIdx="0" presStyleCnt="4" custScaleX="69806" custScaleY="57020">
        <dgm:presLayoutVars>
          <dgm:bulletEnabled val="1"/>
        </dgm:presLayoutVars>
      </dgm:prSet>
      <dgm:spPr/>
    </dgm:pt>
    <dgm:pt modelId="{63E5D6CE-3250-46AE-923F-2543D1B2710F}" type="pres">
      <dgm:prSet presAssocID="{A4C6554F-62A8-4C64-BE3F-75697C76EBF9}" presName="sibTrans" presStyleLbl="sibTrans2D1" presStyleIdx="0" presStyleCnt="3"/>
      <dgm:spPr/>
    </dgm:pt>
    <dgm:pt modelId="{26DEB82F-BC6A-488A-833A-2469D781710F}" type="pres">
      <dgm:prSet presAssocID="{A4C6554F-62A8-4C64-BE3F-75697C76EBF9}" presName="connectorText" presStyleLbl="sibTrans2D1" presStyleIdx="0" presStyleCnt="3"/>
      <dgm:spPr/>
    </dgm:pt>
    <dgm:pt modelId="{DD79BD51-8EE8-40F0-A1A0-0E5ACF67CE72}" type="pres">
      <dgm:prSet presAssocID="{7C93B7F6-96BC-4393-90EB-6A75B76997FB}" presName="node" presStyleLbl="node1" presStyleIdx="1" presStyleCnt="4">
        <dgm:presLayoutVars>
          <dgm:bulletEnabled val="1"/>
        </dgm:presLayoutVars>
      </dgm:prSet>
      <dgm:spPr/>
    </dgm:pt>
    <dgm:pt modelId="{C131086E-70E7-4161-84ED-CF1FF1A7195B}" type="pres">
      <dgm:prSet presAssocID="{21B92F65-6C85-477B-AC7E-B52211867E81}" presName="sibTrans" presStyleLbl="sibTrans2D1" presStyleIdx="1" presStyleCnt="3"/>
      <dgm:spPr/>
    </dgm:pt>
    <dgm:pt modelId="{E3367FED-2E17-484C-A569-8D295918770B}" type="pres">
      <dgm:prSet presAssocID="{21B92F65-6C85-477B-AC7E-B52211867E81}" presName="connectorText" presStyleLbl="sibTrans2D1" presStyleIdx="1" presStyleCnt="3"/>
      <dgm:spPr/>
    </dgm:pt>
    <dgm:pt modelId="{8746AF4A-254F-45AF-B175-6854108F5A1A}" type="pres">
      <dgm:prSet presAssocID="{5EE2A870-40B5-4291-BE0F-5BF23C4317DC}" presName="node" presStyleLbl="node1" presStyleIdx="2" presStyleCnt="4">
        <dgm:presLayoutVars>
          <dgm:bulletEnabled val="1"/>
        </dgm:presLayoutVars>
      </dgm:prSet>
      <dgm:spPr/>
    </dgm:pt>
    <dgm:pt modelId="{D77FB52E-4CC6-42AB-9F9F-201B290425C0}" type="pres">
      <dgm:prSet presAssocID="{332C9E92-E030-4FB8-BE8E-01941CAE7230}" presName="sibTrans" presStyleLbl="sibTrans2D1" presStyleIdx="2" presStyleCnt="3"/>
      <dgm:spPr/>
    </dgm:pt>
    <dgm:pt modelId="{C43DCAB9-C2FC-425E-97E2-89C2933EF4A4}" type="pres">
      <dgm:prSet presAssocID="{332C9E92-E030-4FB8-BE8E-01941CAE7230}" presName="connectorText" presStyleLbl="sibTrans2D1" presStyleIdx="2" presStyleCnt="3"/>
      <dgm:spPr/>
    </dgm:pt>
    <dgm:pt modelId="{F2F50043-5149-41E4-B636-5B2FD160FEEB}" type="pres">
      <dgm:prSet presAssocID="{8E33A2EE-321D-4C93-AB11-8420455994A9}" presName="node" presStyleLbl="node1" presStyleIdx="3" presStyleCnt="4">
        <dgm:presLayoutVars>
          <dgm:bulletEnabled val="1"/>
        </dgm:presLayoutVars>
      </dgm:prSet>
      <dgm:spPr/>
    </dgm:pt>
  </dgm:ptLst>
  <dgm:cxnLst>
    <dgm:cxn modelId="{E4C96E02-4798-4670-B94C-1986AAD26CCE}" type="presOf" srcId="{21B92F65-6C85-477B-AC7E-B52211867E81}" destId="{E3367FED-2E17-484C-A569-8D295918770B}" srcOrd="1" destOrd="0" presId="urn:microsoft.com/office/officeart/2005/8/layout/process1"/>
    <dgm:cxn modelId="{96580611-980E-41D8-98E8-73241A21434D}" type="presOf" srcId="{21B92F65-6C85-477B-AC7E-B52211867E81}" destId="{C131086E-70E7-4161-84ED-CF1FF1A7195B}" srcOrd="0" destOrd="0" presId="urn:microsoft.com/office/officeart/2005/8/layout/process1"/>
    <dgm:cxn modelId="{6A28FF31-3B8B-4D0C-86F3-029F88453AC8}" type="presOf" srcId="{5EE2A870-40B5-4291-BE0F-5BF23C4317DC}" destId="{8746AF4A-254F-45AF-B175-6854108F5A1A}" srcOrd="0" destOrd="0" presId="urn:microsoft.com/office/officeart/2005/8/layout/process1"/>
    <dgm:cxn modelId="{B6D2C53A-43A2-472F-8BBD-D01BECA4E7DB}" srcId="{D0092E83-DB7A-4948-89A9-1D3FA376C93D}" destId="{5EE2A870-40B5-4291-BE0F-5BF23C4317DC}" srcOrd="2" destOrd="0" parTransId="{7C9F6D44-6896-4F24-9F42-6F2C08CAB07D}" sibTransId="{332C9E92-E030-4FB8-BE8E-01941CAE7230}"/>
    <dgm:cxn modelId="{26CEBC40-83D9-4C5A-869C-3F8020587C7D}" type="presOf" srcId="{D0092E83-DB7A-4948-89A9-1D3FA376C93D}" destId="{AB98B065-213B-4A17-8C64-5BF707EC374F}" srcOrd="0" destOrd="0" presId="urn:microsoft.com/office/officeart/2005/8/layout/process1"/>
    <dgm:cxn modelId="{6D81B25B-38C9-4F54-84BB-5D112D7FEE17}" srcId="{D0092E83-DB7A-4948-89A9-1D3FA376C93D}" destId="{7C93B7F6-96BC-4393-90EB-6A75B76997FB}" srcOrd="1" destOrd="0" parTransId="{E6821F2C-6354-4595-AD14-DD836B3F0AEA}" sibTransId="{21B92F65-6C85-477B-AC7E-B52211867E81}"/>
    <dgm:cxn modelId="{6814504A-CB31-4091-837D-38C480EBCAEF}" type="presOf" srcId="{8E33A2EE-321D-4C93-AB11-8420455994A9}" destId="{F2F50043-5149-41E4-B636-5B2FD160FEEB}" srcOrd="0" destOrd="0" presId="urn:microsoft.com/office/officeart/2005/8/layout/process1"/>
    <dgm:cxn modelId="{FEA6F38E-F73D-4268-B18F-C18DACA68672}" type="presOf" srcId="{E1A1D116-36D0-453B-B923-1C2410B2716A}" destId="{89EF4422-A619-4685-B368-2986B5278A7B}" srcOrd="0" destOrd="0" presId="urn:microsoft.com/office/officeart/2005/8/layout/process1"/>
    <dgm:cxn modelId="{4E8542A6-DF0F-4B12-A953-F47DF876AD23}" srcId="{D0092E83-DB7A-4948-89A9-1D3FA376C93D}" destId="{E1A1D116-36D0-453B-B923-1C2410B2716A}" srcOrd="0" destOrd="0" parTransId="{909F3F60-F678-4141-93C0-D0DE1E81A2BA}" sibTransId="{A4C6554F-62A8-4C64-BE3F-75697C76EBF9}"/>
    <dgm:cxn modelId="{2AAFDABB-6726-4E08-B7F4-BC54F9168899}" type="presOf" srcId="{332C9E92-E030-4FB8-BE8E-01941CAE7230}" destId="{D77FB52E-4CC6-42AB-9F9F-201B290425C0}" srcOrd="0" destOrd="0" presId="urn:microsoft.com/office/officeart/2005/8/layout/process1"/>
    <dgm:cxn modelId="{0976B8D6-C696-40DC-8C4F-C71EC2968B4A}" type="presOf" srcId="{A4C6554F-62A8-4C64-BE3F-75697C76EBF9}" destId="{63E5D6CE-3250-46AE-923F-2543D1B2710F}" srcOrd="0" destOrd="0" presId="urn:microsoft.com/office/officeart/2005/8/layout/process1"/>
    <dgm:cxn modelId="{5A668ED8-779C-4EC1-892E-486D20C478BF}" type="presOf" srcId="{332C9E92-E030-4FB8-BE8E-01941CAE7230}" destId="{C43DCAB9-C2FC-425E-97E2-89C2933EF4A4}" srcOrd="1" destOrd="0" presId="urn:microsoft.com/office/officeart/2005/8/layout/process1"/>
    <dgm:cxn modelId="{B6F393E2-76AE-43E5-8BBB-ECA611F3DE85}" srcId="{D0092E83-DB7A-4948-89A9-1D3FA376C93D}" destId="{8E33A2EE-321D-4C93-AB11-8420455994A9}" srcOrd="3" destOrd="0" parTransId="{70466A0A-C4DE-46D3-9EF0-4E3173D6733B}" sibTransId="{CBD83549-26CE-42BD-921C-03E350BFAC31}"/>
    <dgm:cxn modelId="{36A19EED-4472-428F-A955-DC87673267E6}" type="presOf" srcId="{A4C6554F-62A8-4C64-BE3F-75697C76EBF9}" destId="{26DEB82F-BC6A-488A-833A-2469D781710F}" srcOrd="1" destOrd="0" presId="urn:microsoft.com/office/officeart/2005/8/layout/process1"/>
    <dgm:cxn modelId="{53F332F6-BEB6-4DB1-8357-1B967270588B}" type="presOf" srcId="{7C93B7F6-96BC-4393-90EB-6A75B76997FB}" destId="{DD79BD51-8EE8-40F0-A1A0-0E5ACF67CE72}" srcOrd="0" destOrd="0" presId="urn:microsoft.com/office/officeart/2005/8/layout/process1"/>
    <dgm:cxn modelId="{10DAA70B-F324-44B4-9F63-3644A9B5F9E0}" type="presParOf" srcId="{AB98B065-213B-4A17-8C64-5BF707EC374F}" destId="{89EF4422-A619-4685-B368-2986B5278A7B}" srcOrd="0" destOrd="0" presId="urn:microsoft.com/office/officeart/2005/8/layout/process1"/>
    <dgm:cxn modelId="{4A20120C-9729-4AA4-87B7-861CAEC3EF59}" type="presParOf" srcId="{AB98B065-213B-4A17-8C64-5BF707EC374F}" destId="{63E5D6CE-3250-46AE-923F-2543D1B2710F}" srcOrd="1" destOrd="0" presId="urn:microsoft.com/office/officeart/2005/8/layout/process1"/>
    <dgm:cxn modelId="{6B066473-F3CB-48E5-8BF6-E0617ECFFB3E}" type="presParOf" srcId="{63E5D6CE-3250-46AE-923F-2543D1B2710F}" destId="{26DEB82F-BC6A-488A-833A-2469D781710F}" srcOrd="0" destOrd="0" presId="urn:microsoft.com/office/officeart/2005/8/layout/process1"/>
    <dgm:cxn modelId="{B0342B17-02DD-49EB-9B1D-69FEF2C53B5A}" type="presParOf" srcId="{AB98B065-213B-4A17-8C64-5BF707EC374F}" destId="{DD79BD51-8EE8-40F0-A1A0-0E5ACF67CE72}" srcOrd="2" destOrd="0" presId="urn:microsoft.com/office/officeart/2005/8/layout/process1"/>
    <dgm:cxn modelId="{8D9FF132-7184-4D5F-B8E9-615FEF4DDD4D}" type="presParOf" srcId="{AB98B065-213B-4A17-8C64-5BF707EC374F}" destId="{C131086E-70E7-4161-84ED-CF1FF1A7195B}" srcOrd="3" destOrd="0" presId="urn:microsoft.com/office/officeart/2005/8/layout/process1"/>
    <dgm:cxn modelId="{577797FF-65E7-4DD1-861F-C0944334AD68}" type="presParOf" srcId="{C131086E-70E7-4161-84ED-CF1FF1A7195B}" destId="{E3367FED-2E17-484C-A569-8D295918770B}" srcOrd="0" destOrd="0" presId="urn:microsoft.com/office/officeart/2005/8/layout/process1"/>
    <dgm:cxn modelId="{30F91E29-54CB-484A-AC07-2976574056AF}" type="presParOf" srcId="{AB98B065-213B-4A17-8C64-5BF707EC374F}" destId="{8746AF4A-254F-45AF-B175-6854108F5A1A}" srcOrd="4" destOrd="0" presId="urn:microsoft.com/office/officeart/2005/8/layout/process1"/>
    <dgm:cxn modelId="{4320463D-0F88-4D4B-967D-404729CF5EFF}" type="presParOf" srcId="{AB98B065-213B-4A17-8C64-5BF707EC374F}" destId="{D77FB52E-4CC6-42AB-9F9F-201B290425C0}" srcOrd="5" destOrd="0" presId="urn:microsoft.com/office/officeart/2005/8/layout/process1"/>
    <dgm:cxn modelId="{969F2189-4242-43C0-8DF7-9C31FC53D7ED}" type="presParOf" srcId="{D77FB52E-4CC6-42AB-9F9F-201B290425C0}" destId="{C43DCAB9-C2FC-425E-97E2-89C2933EF4A4}" srcOrd="0" destOrd="0" presId="urn:microsoft.com/office/officeart/2005/8/layout/process1"/>
    <dgm:cxn modelId="{7168A99F-28D5-4B0B-85F2-5EA37534AAD9}" type="presParOf" srcId="{AB98B065-213B-4A17-8C64-5BF707EC374F}" destId="{F2F50043-5149-41E4-B636-5B2FD160FEEB}" srcOrd="6" destOrd="0" presId="urn:microsoft.com/office/officeart/2005/8/layout/process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738D4B7-DEB9-4C3D-BA98-67CFE56C5B36}" type="doc">
      <dgm:prSet loTypeId="urn:microsoft.com/office/officeart/2005/8/layout/process1" loCatId="process" qsTypeId="urn:microsoft.com/office/officeart/2005/8/quickstyle/simple1" qsCatId="simple" csTypeId="urn:microsoft.com/office/officeart/2005/8/colors/accent1_2" csCatId="accent1" phldr="1"/>
      <dgm:spPr/>
    </dgm:pt>
    <dgm:pt modelId="{FF7356D4-7C8F-462C-A075-2626873F8206}">
      <dgm:prSet phldrT="[Text]"/>
      <dgm:spPr>
        <a:solidFill>
          <a:srgbClr val="5D0C8B"/>
        </a:solidFill>
      </dgm:spPr>
      <dgm:t>
        <a:bodyPr/>
        <a:lstStyle/>
        <a:p>
          <a:r>
            <a:rPr lang="en-US" dirty="0"/>
            <a:t>Student </a:t>
          </a:r>
        </a:p>
        <a:p>
          <a:r>
            <a:rPr lang="en-US" dirty="0"/>
            <a:t>D</a:t>
          </a:r>
        </a:p>
      </dgm:t>
    </dgm:pt>
    <dgm:pt modelId="{9726E318-0225-416A-A989-067DD17F3FE3}" type="parTrans" cxnId="{BB1570EC-544B-4533-9540-EFC65C04A01F}">
      <dgm:prSet/>
      <dgm:spPr/>
      <dgm:t>
        <a:bodyPr/>
        <a:lstStyle/>
        <a:p>
          <a:endParaRPr lang="en-US"/>
        </a:p>
      </dgm:t>
    </dgm:pt>
    <dgm:pt modelId="{D6395ABC-7D0C-4142-914F-160C845A4BD7}" type="sibTrans" cxnId="{BB1570EC-544B-4533-9540-EFC65C04A01F}">
      <dgm:prSet/>
      <dgm:spPr>
        <a:gradFill flip="none" rotWithShape="0">
          <a:gsLst>
            <a:gs pos="0">
              <a:srgbClr val="5D0C8B"/>
            </a:gs>
            <a:gs pos="100000">
              <a:srgbClr val="D60093"/>
            </a:gs>
            <a:gs pos="100000">
              <a:srgbClr val="009877">
                <a:tint val="23500"/>
                <a:satMod val="160000"/>
              </a:srgbClr>
            </a:gs>
          </a:gsLst>
          <a:lin ang="8100000" scaled="1"/>
          <a:tileRect/>
        </a:gradFill>
      </dgm:spPr>
      <dgm:t>
        <a:bodyPr/>
        <a:lstStyle/>
        <a:p>
          <a:endParaRPr lang="en-US" dirty="0"/>
        </a:p>
      </dgm:t>
    </dgm:pt>
    <dgm:pt modelId="{E3F7C1F7-D8A0-406E-BFDF-9FE06734A2FB}">
      <dgm:prSet phldrT="[Text]"/>
      <dgm:spPr>
        <a:solidFill>
          <a:srgbClr val="5D0C8B"/>
        </a:solidFill>
      </dgm:spPr>
      <dgm:t>
        <a:bodyPr/>
        <a:lstStyle/>
        <a:p>
          <a:r>
            <a:rPr lang="en-US" dirty="0"/>
            <a:t>Spring 2025</a:t>
          </a:r>
        </a:p>
        <a:p>
          <a:r>
            <a:rPr lang="en-US" dirty="0"/>
            <a:t>0 completed hours</a:t>
          </a:r>
        </a:p>
      </dgm:t>
    </dgm:pt>
    <dgm:pt modelId="{44035C74-D1A5-4016-8EB1-DE575E119F45}" type="parTrans" cxnId="{C6F41A25-D375-45D8-88DB-27DCF68D5D9D}">
      <dgm:prSet/>
      <dgm:spPr/>
      <dgm:t>
        <a:bodyPr/>
        <a:lstStyle/>
        <a:p>
          <a:endParaRPr lang="en-US"/>
        </a:p>
      </dgm:t>
    </dgm:pt>
    <dgm:pt modelId="{311AECE7-7FF8-4782-8427-26B2B0614341}" type="sibTrans" cxnId="{C6F41A25-D375-45D8-88DB-27DCF68D5D9D}">
      <dgm:prSet/>
      <dgm:spPr>
        <a:gradFill flip="none" rotWithShape="0">
          <a:gsLst>
            <a:gs pos="0">
              <a:srgbClr val="5D0C8B"/>
            </a:gs>
            <a:gs pos="100000">
              <a:srgbClr val="D60093"/>
            </a:gs>
            <a:gs pos="100000">
              <a:srgbClr val="009877">
                <a:tint val="23500"/>
                <a:satMod val="160000"/>
              </a:srgbClr>
            </a:gs>
          </a:gsLst>
          <a:lin ang="8100000" scaled="1"/>
          <a:tileRect/>
        </a:gradFill>
      </dgm:spPr>
      <dgm:t>
        <a:bodyPr/>
        <a:lstStyle/>
        <a:p>
          <a:endParaRPr lang="en-US" dirty="0"/>
        </a:p>
      </dgm:t>
    </dgm:pt>
    <dgm:pt modelId="{4A637F67-3970-4691-9F38-CEA20760CA43}">
      <dgm:prSet phldrT="[Text]"/>
      <dgm:spPr>
        <a:solidFill>
          <a:srgbClr val="5D0C8B"/>
        </a:solidFill>
      </dgm:spPr>
      <dgm:t>
        <a:bodyPr/>
        <a:lstStyle/>
        <a:p>
          <a:r>
            <a:rPr lang="en-US" dirty="0"/>
            <a:t>Is the student eligible for </a:t>
          </a:r>
        </a:p>
        <a:p>
          <a:r>
            <a:rPr lang="en-US" dirty="0"/>
            <a:t>2025-26?</a:t>
          </a:r>
        </a:p>
        <a:p>
          <a:r>
            <a:rPr lang="en-US" dirty="0"/>
            <a:t>Yes</a:t>
          </a:r>
        </a:p>
      </dgm:t>
    </dgm:pt>
    <dgm:pt modelId="{044929CA-7F02-4DD1-9641-5DF695616B75}" type="parTrans" cxnId="{C037F4DD-B381-414B-A5A2-5285BF2DF2F3}">
      <dgm:prSet/>
      <dgm:spPr/>
      <dgm:t>
        <a:bodyPr/>
        <a:lstStyle/>
        <a:p>
          <a:endParaRPr lang="en-US"/>
        </a:p>
      </dgm:t>
    </dgm:pt>
    <dgm:pt modelId="{659400A3-741E-4C66-80C0-6B5E083169FE}" type="sibTrans" cxnId="{C037F4DD-B381-414B-A5A2-5285BF2DF2F3}">
      <dgm:prSet/>
      <dgm:spPr/>
      <dgm:t>
        <a:bodyPr/>
        <a:lstStyle/>
        <a:p>
          <a:endParaRPr lang="en-US"/>
        </a:p>
      </dgm:t>
    </dgm:pt>
    <dgm:pt modelId="{8E039215-E8C7-4B25-95AB-C37AC65856EF}">
      <dgm:prSet phldrT="[Text]"/>
      <dgm:spPr>
        <a:solidFill>
          <a:srgbClr val="5D0C8B"/>
        </a:solidFill>
      </dgm:spPr>
      <dgm:t>
        <a:bodyPr/>
        <a:lstStyle/>
        <a:p>
          <a:r>
            <a:rPr lang="en-US" dirty="0"/>
            <a:t>Summer 2025</a:t>
          </a:r>
        </a:p>
        <a:p>
          <a:r>
            <a:rPr lang="en-US" dirty="0"/>
            <a:t>3 completed hours</a:t>
          </a:r>
        </a:p>
      </dgm:t>
    </dgm:pt>
    <dgm:pt modelId="{FF2DB32A-D51A-4E6E-9F2F-096DBEDDEF03}" type="parTrans" cxnId="{15FD916C-FBC4-4D76-9ACB-668251B0A41D}">
      <dgm:prSet/>
      <dgm:spPr/>
      <dgm:t>
        <a:bodyPr/>
        <a:lstStyle/>
        <a:p>
          <a:endParaRPr lang="en-US"/>
        </a:p>
      </dgm:t>
    </dgm:pt>
    <dgm:pt modelId="{874C3069-04F5-48BE-9950-A5DF82764415}" type="sibTrans" cxnId="{15FD916C-FBC4-4D76-9ACB-668251B0A41D}">
      <dgm:prSet/>
      <dgm:spPr>
        <a:gradFill flip="none" rotWithShape="0">
          <a:gsLst>
            <a:gs pos="0">
              <a:srgbClr val="5D0C8B"/>
            </a:gs>
            <a:gs pos="100000">
              <a:srgbClr val="D60093"/>
            </a:gs>
            <a:gs pos="100000">
              <a:srgbClr val="009877">
                <a:tint val="23500"/>
                <a:satMod val="160000"/>
              </a:srgbClr>
            </a:gs>
          </a:gsLst>
          <a:lin ang="8100000" scaled="1"/>
          <a:tileRect/>
        </a:gradFill>
      </dgm:spPr>
      <dgm:t>
        <a:bodyPr/>
        <a:lstStyle/>
        <a:p>
          <a:endParaRPr lang="en-US" dirty="0"/>
        </a:p>
      </dgm:t>
    </dgm:pt>
    <dgm:pt modelId="{E5EBE0D1-E09E-4ADA-8863-0CA66F30F941}">
      <dgm:prSet phldrT="[Text]"/>
      <dgm:spPr>
        <a:solidFill>
          <a:srgbClr val="5D0C8B"/>
        </a:solidFill>
      </dgm:spPr>
      <dgm:t>
        <a:bodyPr/>
        <a:lstStyle/>
        <a:p>
          <a:r>
            <a:rPr lang="en-US" dirty="0"/>
            <a:t>Fall 2024  </a:t>
          </a:r>
        </a:p>
        <a:p>
          <a:r>
            <a:rPr lang="en-US" dirty="0"/>
            <a:t>12 of 15 completed hours</a:t>
          </a:r>
        </a:p>
      </dgm:t>
    </dgm:pt>
    <dgm:pt modelId="{B9A2E44E-B3E3-40D1-BC8A-6182CB79C38D}" type="parTrans" cxnId="{3CF8373C-93E5-4A69-9B34-433A8A289F26}">
      <dgm:prSet/>
      <dgm:spPr/>
      <dgm:t>
        <a:bodyPr/>
        <a:lstStyle/>
        <a:p>
          <a:endParaRPr lang="en-US"/>
        </a:p>
      </dgm:t>
    </dgm:pt>
    <dgm:pt modelId="{43EBA99A-144B-4FEB-B6DB-040CE49EBC8F}" type="sibTrans" cxnId="{3CF8373C-93E5-4A69-9B34-433A8A289F26}">
      <dgm:prSet/>
      <dgm:spPr>
        <a:gradFill rotWithShape="0">
          <a:gsLst>
            <a:gs pos="0">
              <a:srgbClr val="D60093"/>
            </a:gs>
            <a:gs pos="74000">
              <a:srgbClr val="5D0C8B"/>
            </a:gs>
            <a:gs pos="83000">
              <a:srgbClr val="5D0C8B"/>
            </a:gs>
            <a:gs pos="100000">
              <a:srgbClr val="5D0C8B"/>
            </a:gs>
          </a:gsLst>
          <a:lin ang="5400000" scaled="1"/>
        </a:gradFill>
      </dgm:spPr>
      <dgm:t>
        <a:bodyPr/>
        <a:lstStyle/>
        <a:p>
          <a:endParaRPr lang="en-US" dirty="0"/>
        </a:p>
      </dgm:t>
    </dgm:pt>
    <dgm:pt modelId="{E3FBA6C5-7BBF-4185-BDEA-64713301FC7D}" type="pres">
      <dgm:prSet presAssocID="{6738D4B7-DEB9-4C3D-BA98-67CFE56C5B36}" presName="Name0" presStyleCnt="0">
        <dgm:presLayoutVars>
          <dgm:dir/>
          <dgm:resizeHandles val="exact"/>
        </dgm:presLayoutVars>
      </dgm:prSet>
      <dgm:spPr/>
    </dgm:pt>
    <dgm:pt modelId="{0FD17E2C-A9F9-42E5-A63B-811A7E31C6BD}" type="pres">
      <dgm:prSet presAssocID="{FF7356D4-7C8F-462C-A075-2626873F8206}" presName="node" presStyleLbl="node1" presStyleIdx="0" presStyleCnt="5" custScaleX="55442" custScaleY="79139" custLinFactNeighborX="15633" custLinFactNeighborY="-3570">
        <dgm:presLayoutVars>
          <dgm:bulletEnabled val="1"/>
        </dgm:presLayoutVars>
      </dgm:prSet>
      <dgm:spPr/>
    </dgm:pt>
    <dgm:pt modelId="{8606AF4D-880D-4DCB-BB23-A5ACB5EF0372}" type="pres">
      <dgm:prSet presAssocID="{D6395ABC-7D0C-4142-914F-160C845A4BD7}" presName="sibTrans" presStyleLbl="sibTrans2D1" presStyleIdx="0" presStyleCnt="4"/>
      <dgm:spPr/>
    </dgm:pt>
    <dgm:pt modelId="{AFA5A49D-25B1-4A1F-B397-D7EB0312C734}" type="pres">
      <dgm:prSet presAssocID="{D6395ABC-7D0C-4142-914F-160C845A4BD7}" presName="connectorText" presStyleLbl="sibTrans2D1" presStyleIdx="0" presStyleCnt="4"/>
      <dgm:spPr/>
    </dgm:pt>
    <dgm:pt modelId="{B82BA4E5-E1BF-42D9-BDC5-04FE277F6D9A}" type="pres">
      <dgm:prSet presAssocID="{E5EBE0D1-E09E-4ADA-8863-0CA66F30F941}" presName="node" presStyleLbl="node1" presStyleIdx="1" presStyleCnt="5" custScaleY="142744" custLinFactNeighborX="-836" custLinFactNeighborY="20997">
        <dgm:presLayoutVars>
          <dgm:bulletEnabled val="1"/>
        </dgm:presLayoutVars>
      </dgm:prSet>
      <dgm:spPr/>
    </dgm:pt>
    <dgm:pt modelId="{0B18FFA6-7B50-4D99-B844-DA7E843B7FB1}" type="pres">
      <dgm:prSet presAssocID="{43EBA99A-144B-4FEB-B6DB-040CE49EBC8F}" presName="sibTrans" presStyleLbl="sibTrans2D1" presStyleIdx="1" presStyleCnt="4"/>
      <dgm:spPr/>
    </dgm:pt>
    <dgm:pt modelId="{72EE1F9E-33C2-4B33-9928-5A7168AF4974}" type="pres">
      <dgm:prSet presAssocID="{43EBA99A-144B-4FEB-B6DB-040CE49EBC8F}" presName="connectorText" presStyleLbl="sibTrans2D1" presStyleIdx="1" presStyleCnt="4"/>
      <dgm:spPr/>
    </dgm:pt>
    <dgm:pt modelId="{A2E86306-CB96-4213-84A6-46C208E10344}" type="pres">
      <dgm:prSet presAssocID="{E3F7C1F7-D8A0-406E-BFDF-9FE06734A2FB}" presName="node" presStyleLbl="node1" presStyleIdx="2" presStyleCnt="5" custScaleY="142883" custLinFactNeighborX="-17751" custLinFactNeighborY="20997">
        <dgm:presLayoutVars>
          <dgm:bulletEnabled val="1"/>
        </dgm:presLayoutVars>
      </dgm:prSet>
      <dgm:spPr/>
    </dgm:pt>
    <dgm:pt modelId="{E9951F13-5A2C-4F3E-96B2-E9ADD3575418}" type="pres">
      <dgm:prSet presAssocID="{311AECE7-7FF8-4782-8427-26B2B0614341}" presName="sibTrans" presStyleLbl="sibTrans2D1" presStyleIdx="2" presStyleCnt="4"/>
      <dgm:spPr/>
    </dgm:pt>
    <dgm:pt modelId="{69EA8F82-6A9F-4A4D-AA72-79596C4396C7}" type="pres">
      <dgm:prSet presAssocID="{311AECE7-7FF8-4782-8427-26B2B0614341}" presName="connectorText" presStyleLbl="sibTrans2D1" presStyleIdx="2" presStyleCnt="4"/>
      <dgm:spPr/>
    </dgm:pt>
    <dgm:pt modelId="{A77E0074-51CE-4F35-82FB-00E7E6DF7134}" type="pres">
      <dgm:prSet presAssocID="{8E039215-E8C7-4B25-95AB-C37AC65856EF}" presName="node" presStyleLbl="node1" presStyleIdx="3" presStyleCnt="5" custScaleY="142883" custLinFactNeighborX="-17751" custLinFactNeighborY="20997">
        <dgm:presLayoutVars>
          <dgm:bulletEnabled val="1"/>
        </dgm:presLayoutVars>
      </dgm:prSet>
      <dgm:spPr/>
    </dgm:pt>
    <dgm:pt modelId="{36EE7320-0890-445B-AFCD-75B7902C350E}" type="pres">
      <dgm:prSet presAssocID="{874C3069-04F5-48BE-9950-A5DF82764415}" presName="sibTrans" presStyleLbl="sibTrans2D1" presStyleIdx="3" presStyleCnt="4"/>
      <dgm:spPr/>
    </dgm:pt>
    <dgm:pt modelId="{68EA94EE-5F0F-42C9-BF53-E179C2724943}" type="pres">
      <dgm:prSet presAssocID="{874C3069-04F5-48BE-9950-A5DF82764415}" presName="connectorText" presStyleLbl="sibTrans2D1" presStyleIdx="3" presStyleCnt="4"/>
      <dgm:spPr/>
    </dgm:pt>
    <dgm:pt modelId="{9F175284-CCEF-4936-B934-B8FC5F15631F}" type="pres">
      <dgm:prSet presAssocID="{4A637F67-3970-4691-9F38-CEA20760CA43}" presName="node" presStyleLbl="node1" presStyleIdx="4" presStyleCnt="5" custScaleY="142883" custLinFactNeighborX="-21342" custLinFactNeighborY="28248">
        <dgm:presLayoutVars>
          <dgm:bulletEnabled val="1"/>
        </dgm:presLayoutVars>
      </dgm:prSet>
      <dgm:spPr/>
    </dgm:pt>
  </dgm:ptLst>
  <dgm:cxnLst>
    <dgm:cxn modelId="{1B31E613-21F2-453D-B4D9-7FB5D459FC93}" type="presOf" srcId="{43EBA99A-144B-4FEB-B6DB-040CE49EBC8F}" destId="{0B18FFA6-7B50-4D99-B844-DA7E843B7FB1}" srcOrd="0" destOrd="0" presId="urn:microsoft.com/office/officeart/2005/8/layout/process1"/>
    <dgm:cxn modelId="{C6F41A25-D375-45D8-88DB-27DCF68D5D9D}" srcId="{6738D4B7-DEB9-4C3D-BA98-67CFE56C5B36}" destId="{E3F7C1F7-D8A0-406E-BFDF-9FE06734A2FB}" srcOrd="2" destOrd="0" parTransId="{44035C74-D1A5-4016-8EB1-DE575E119F45}" sibTransId="{311AECE7-7FF8-4782-8427-26B2B0614341}"/>
    <dgm:cxn modelId="{5BE4632F-48B5-4611-ADAB-CA5C7B36C979}" type="presOf" srcId="{43EBA99A-144B-4FEB-B6DB-040CE49EBC8F}" destId="{72EE1F9E-33C2-4B33-9928-5A7168AF4974}" srcOrd="1" destOrd="0" presId="urn:microsoft.com/office/officeart/2005/8/layout/process1"/>
    <dgm:cxn modelId="{3CF8373C-93E5-4A69-9B34-433A8A289F26}" srcId="{6738D4B7-DEB9-4C3D-BA98-67CFE56C5B36}" destId="{E5EBE0D1-E09E-4ADA-8863-0CA66F30F941}" srcOrd="1" destOrd="0" parTransId="{B9A2E44E-B3E3-40D1-BC8A-6182CB79C38D}" sibTransId="{43EBA99A-144B-4FEB-B6DB-040CE49EBC8F}"/>
    <dgm:cxn modelId="{F6C0C863-7497-4E74-95A7-4FACD4493BDF}" type="presOf" srcId="{D6395ABC-7D0C-4142-914F-160C845A4BD7}" destId="{AFA5A49D-25B1-4A1F-B397-D7EB0312C734}" srcOrd="1" destOrd="0" presId="urn:microsoft.com/office/officeart/2005/8/layout/process1"/>
    <dgm:cxn modelId="{15FD916C-FBC4-4D76-9ACB-668251B0A41D}" srcId="{6738D4B7-DEB9-4C3D-BA98-67CFE56C5B36}" destId="{8E039215-E8C7-4B25-95AB-C37AC65856EF}" srcOrd="3" destOrd="0" parTransId="{FF2DB32A-D51A-4E6E-9F2F-096DBEDDEF03}" sibTransId="{874C3069-04F5-48BE-9950-A5DF82764415}"/>
    <dgm:cxn modelId="{7FC7A750-0C4E-4229-A0F0-1C23B849D2D8}" type="presOf" srcId="{E5EBE0D1-E09E-4ADA-8863-0CA66F30F941}" destId="{B82BA4E5-E1BF-42D9-BDC5-04FE277F6D9A}" srcOrd="0" destOrd="0" presId="urn:microsoft.com/office/officeart/2005/8/layout/process1"/>
    <dgm:cxn modelId="{98C6F973-709C-4708-B173-FAF0CD98FAE3}" type="presOf" srcId="{8E039215-E8C7-4B25-95AB-C37AC65856EF}" destId="{A77E0074-51CE-4F35-82FB-00E7E6DF7134}" srcOrd="0" destOrd="0" presId="urn:microsoft.com/office/officeart/2005/8/layout/process1"/>
    <dgm:cxn modelId="{33C1BE7A-2325-44A3-902B-0698D9B11781}" type="presOf" srcId="{D6395ABC-7D0C-4142-914F-160C845A4BD7}" destId="{8606AF4D-880D-4DCB-BB23-A5ACB5EF0372}" srcOrd="0" destOrd="0" presId="urn:microsoft.com/office/officeart/2005/8/layout/process1"/>
    <dgm:cxn modelId="{7178B79E-ADC9-4D51-822D-6E89696699FE}" type="presOf" srcId="{6738D4B7-DEB9-4C3D-BA98-67CFE56C5B36}" destId="{E3FBA6C5-7BBF-4185-BDEA-64713301FC7D}" srcOrd="0" destOrd="0" presId="urn:microsoft.com/office/officeart/2005/8/layout/process1"/>
    <dgm:cxn modelId="{01B409AF-06EF-45D7-9D2F-0385C7B1E5DF}" type="presOf" srcId="{FF7356D4-7C8F-462C-A075-2626873F8206}" destId="{0FD17E2C-A9F9-42E5-A63B-811A7E31C6BD}" srcOrd="0" destOrd="0" presId="urn:microsoft.com/office/officeart/2005/8/layout/process1"/>
    <dgm:cxn modelId="{26C399C2-AB93-444C-90C7-295E8C9906DE}" type="presOf" srcId="{874C3069-04F5-48BE-9950-A5DF82764415}" destId="{36EE7320-0890-445B-AFCD-75B7902C350E}" srcOrd="0" destOrd="0" presId="urn:microsoft.com/office/officeart/2005/8/layout/process1"/>
    <dgm:cxn modelId="{ABE1D9C9-3033-4AE5-AE5B-C66992F1FDA3}" type="presOf" srcId="{874C3069-04F5-48BE-9950-A5DF82764415}" destId="{68EA94EE-5F0F-42C9-BF53-E179C2724943}" srcOrd="1" destOrd="0" presId="urn:microsoft.com/office/officeart/2005/8/layout/process1"/>
    <dgm:cxn modelId="{92A732CB-14C3-4E3F-A5F1-7D88641BA69D}" type="presOf" srcId="{E3F7C1F7-D8A0-406E-BFDF-9FE06734A2FB}" destId="{A2E86306-CB96-4213-84A6-46C208E10344}" srcOrd="0" destOrd="0" presId="urn:microsoft.com/office/officeart/2005/8/layout/process1"/>
    <dgm:cxn modelId="{CBCA67D4-EA35-48C4-8921-8EE39B8EB6D1}" type="presOf" srcId="{4A637F67-3970-4691-9F38-CEA20760CA43}" destId="{9F175284-CCEF-4936-B934-B8FC5F15631F}" srcOrd="0" destOrd="0" presId="urn:microsoft.com/office/officeart/2005/8/layout/process1"/>
    <dgm:cxn modelId="{C037F4DD-B381-414B-A5A2-5285BF2DF2F3}" srcId="{6738D4B7-DEB9-4C3D-BA98-67CFE56C5B36}" destId="{4A637F67-3970-4691-9F38-CEA20760CA43}" srcOrd="4" destOrd="0" parTransId="{044929CA-7F02-4DD1-9641-5DF695616B75}" sibTransId="{659400A3-741E-4C66-80C0-6B5E083169FE}"/>
    <dgm:cxn modelId="{A5904FEA-F238-4C3D-B4D3-B13B2696C394}" type="presOf" srcId="{311AECE7-7FF8-4782-8427-26B2B0614341}" destId="{69EA8F82-6A9F-4A4D-AA72-79596C4396C7}" srcOrd="1" destOrd="0" presId="urn:microsoft.com/office/officeart/2005/8/layout/process1"/>
    <dgm:cxn modelId="{BB1570EC-544B-4533-9540-EFC65C04A01F}" srcId="{6738D4B7-DEB9-4C3D-BA98-67CFE56C5B36}" destId="{FF7356D4-7C8F-462C-A075-2626873F8206}" srcOrd="0" destOrd="0" parTransId="{9726E318-0225-416A-A989-067DD17F3FE3}" sibTransId="{D6395ABC-7D0C-4142-914F-160C845A4BD7}"/>
    <dgm:cxn modelId="{C36B2EF7-E1DF-4BE7-9275-2C588F068AC3}" type="presOf" srcId="{311AECE7-7FF8-4782-8427-26B2B0614341}" destId="{E9951F13-5A2C-4F3E-96B2-E9ADD3575418}" srcOrd="0" destOrd="0" presId="urn:microsoft.com/office/officeart/2005/8/layout/process1"/>
    <dgm:cxn modelId="{D976665C-5303-4294-810D-96C8E8038146}" type="presParOf" srcId="{E3FBA6C5-7BBF-4185-BDEA-64713301FC7D}" destId="{0FD17E2C-A9F9-42E5-A63B-811A7E31C6BD}" srcOrd="0" destOrd="0" presId="urn:microsoft.com/office/officeart/2005/8/layout/process1"/>
    <dgm:cxn modelId="{6B431A68-0D0E-4961-A167-567E3D06BB42}" type="presParOf" srcId="{E3FBA6C5-7BBF-4185-BDEA-64713301FC7D}" destId="{8606AF4D-880D-4DCB-BB23-A5ACB5EF0372}" srcOrd="1" destOrd="0" presId="urn:microsoft.com/office/officeart/2005/8/layout/process1"/>
    <dgm:cxn modelId="{16BF6A8A-E7A4-4EBA-80E4-9AAE9CB4B34F}" type="presParOf" srcId="{8606AF4D-880D-4DCB-BB23-A5ACB5EF0372}" destId="{AFA5A49D-25B1-4A1F-B397-D7EB0312C734}" srcOrd="0" destOrd="0" presId="urn:microsoft.com/office/officeart/2005/8/layout/process1"/>
    <dgm:cxn modelId="{3160C2D8-03B4-4954-850E-3901CEC08BCD}" type="presParOf" srcId="{E3FBA6C5-7BBF-4185-BDEA-64713301FC7D}" destId="{B82BA4E5-E1BF-42D9-BDC5-04FE277F6D9A}" srcOrd="2" destOrd="0" presId="urn:microsoft.com/office/officeart/2005/8/layout/process1"/>
    <dgm:cxn modelId="{5F0CA147-9136-4FDD-BEF8-23A82E4210EC}" type="presParOf" srcId="{E3FBA6C5-7BBF-4185-BDEA-64713301FC7D}" destId="{0B18FFA6-7B50-4D99-B844-DA7E843B7FB1}" srcOrd="3" destOrd="0" presId="urn:microsoft.com/office/officeart/2005/8/layout/process1"/>
    <dgm:cxn modelId="{F1126EC9-00F4-473A-9787-00C3747FAA6D}" type="presParOf" srcId="{0B18FFA6-7B50-4D99-B844-DA7E843B7FB1}" destId="{72EE1F9E-33C2-4B33-9928-5A7168AF4974}" srcOrd="0" destOrd="0" presId="urn:microsoft.com/office/officeart/2005/8/layout/process1"/>
    <dgm:cxn modelId="{03E268B4-CCAD-472E-A753-B9AAA9F6E48D}" type="presParOf" srcId="{E3FBA6C5-7BBF-4185-BDEA-64713301FC7D}" destId="{A2E86306-CB96-4213-84A6-46C208E10344}" srcOrd="4" destOrd="0" presId="urn:microsoft.com/office/officeart/2005/8/layout/process1"/>
    <dgm:cxn modelId="{97B8A0D1-55FA-45CA-9141-597653523374}" type="presParOf" srcId="{E3FBA6C5-7BBF-4185-BDEA-64713301FC7D}" destId="{E9951F13-5A2C-4F3E-96B2-E9ADD3575418}" srcOrd="5" destOrd="0" presId="urn:microsoft.com/office/officeart/2005/8/layout/process1"/>
    <dgm:cxn modelId="{AA945AB1-2FDB-4049-9531-37A36DE57D09}" type="presParOf" srcId="{E9951F13-5A2C-4F3E-96B2-E9ADD3575418}" destId="{69EA8F82-6A9F-4A4D-AA72-79596C4396C7}" srcOrd="0" destOrd="0" presId="urn:microsoft.com/office/officeart/2005/8/layout/process1"/>
    <dgm:cxn modelId="{7DB16DF1-B158-4711-B4C8-38ECFBE679A5}" type="presParOf" srcId="{E3FBA6C5-7BBF-4185-BDEA-64713301FC7D}" destId="{A77E0074-51CE-4F35-82FB-00E7E6DF7134}" srcOrd="6" destOrd="0" presId="urn:microsoft.com/office/officeart/2005/8/layout/process1"/>
    <dgm:cxn modelId="{20785268-2011-4367-9B6F-154370AFEE44}" type="presParOf" srcId="{E3FBA6C5-7BBF-4185-BDEA-64713301FC7D}" destId="{36EE7320-0890-445B-AFCD-75B7902C350E}" srcOrd="7" destOrd="0" presId="urn:microsoft.com/office/officeart/2005/8/layout/process1"/>
    <dgm:cxn modelId="{0614E051-D8FD-4140-B5DB-6DB1C0287A9F}" type="presParOf" srcId="{36EE7320-0890-445B-AFCD-75B7902C350E}" destId="{68EA94EE-5F0F-42C9-BF53-E179C2724943}" srcOrd="0" destOrd="0" presId="urn:microsoft.com/office/officeart/2005/8/layout/process1"/>
    <dgm:cxn modelId="{21BF81F9-6D48-49D0-833C-53D394B83CC3}" type="presParOf" srcId="{E3FBA6C5-7BBF-4185-BDEA-64713301FC7D}" destId="{9F175284-CCEF-4936-B934-B8FC5F15631F}" srcOrd="8"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0092E83-DB7A-4948-89A9-1D3FA376C93D}"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US"/>
        </a:p>
      </dgm:t>
    </dgm:pt>
    <dgm:pt modelId="{E1A1D116-36D0-453B-B923-1C2410B2716A}">
      <dgm:prSet phldrT="[Text]"/>
      <dgm:spPr>
        <a:solidFill>
          <a:srgbClr val="5D0C8B"/>
        </a:solidFill>
      </dgm:spPr>
      <dgm:t>
        <a:bodyPr/>
        <a:lstStyle/>
        <a:p>
          <a:r>
            <a:rPr lang="en-US" dirty="0"/>
            <a:t>Student </a:t>
          </a:r>
        </a:p>
        <a:p>
          <a:r>
            <a:rPr lang="en-US" dirty="0"/>
            <a:t>C</a:t>
          </a:r>
        </a:p>
      </dgm:t>
    </dgm:pt>
    <dgm:pt modelId="{909F3F60-F678-4141-93C0-D0DE1E81A2BA}" type="parTrans" cxnId="{4E8542A6-DF0F-4B12-A953-F47DF876AD23}">
      <dgm:prSet/>
      <dgm:spPr/>
      <dgm:t>
        <a:bodyPr/>
        <a:lstStyle/>
        <a:p>
          <a:endParaRPr lang="en-US"/>
        </a:p>
      </dgm:t>
    </dgm:pt>
    <dgm:pt modelId="{A4C6554F-62A8-4C64-BE3F-75697C76EBF9}" type="sibTrans" cxnId="{4E8542A6-DF0F-4B12-A953-F47DF876AD23}">
      <dgm:prSet/>
      <dgm:spPr>
        <a:gradFill flip="none" rotWithShape="0">
          <a:gsLst>
            <a:gs pos="0">
              <a:srgbClr val="5D0C8B"/>
            </a:gs>
            <a:gs pos="100000">
              <a:srgbClr val="D60093"/>
            </a:gs>
          </a:gsLst>
          <a:lin ang="8100000" scaled="1"/>
          <a:tileRect/>
        </a:gradFill>
      </dgm:spPr>
      <dgm:t>
        <a:bodyPr/>
        <a:lstStyle/>
        <a:p>
          <a:endParaRPr lang="en-US" dirty="0"/>
        </a:p>
      </dgm:t>
    </dgm:pt>
    <dgm:pt modelId="{5EE2A870-40B5-4291-BE0F-5BF23C4317DC}">
      <dgm:prSet phldrT="[Text]"/>
      <dgm:spPr>
        <a:solidFill>
          <a:srgbClr val="5D0C8B"/>
        </a:solidFill>
      </dgm:spPr>
      <dgm:t>
        <a:bodyPr/>
        <a:lstStyle/>
        <a:p>
          <a:r>
            <a:rPr lang="en-US" dirty="0"/>
            <a:t>Spring 2025</a:t>
          </a:r>
        </a:p>
        <a:p>
          <a:r>
            <a:rPr lang="en-US" dirty="0"/>
            <a:t>2 completed hours</a:t>
          </a:r>
        </a:p>
      </dgm:t>
    </dgm:pt>
    <dgm:pt modelId="{7C9F6D44-6896-4F24-9F42-6F2C08CAB07D}" type="parTrans" cxnId="{B6D2C53A-43A2-472F-8BBD-D01BECA4E7DB}">
      <dgm:prSet/>
      <dgm:spPr/>
      <dgm:t>
        <a:bodyPr/>
        <a:lstStyle/>
        <a:p>
          <a:endParaRPr lang="en-US"/>
        </a:p>
      </dgm:t>
    </dgm:pt>
    <dgm:pt modelId="{332C9E92-E030-4FB8-BE8E-01941CAE7230}" type="sibTrans" cxnId="{B6D2C53A-43A2-472F-8BBD-D01BECA4E7DB}">
      <dgm:prSet/>
      <dgm:spPr>
        <a:gradFill flip="none" rotWithShape="0">
          <a:gsLst>
            <a:gs pos="0">
              <a:srgbClr val="5D0C8B"/>
            </a:gs>
            <a:gs pos="100000">
              <a:srgbClr val="D60093"/>
            </a:gs>
            <a:gs pos="100000">
              <a:srgbClr val="009877">
                <a:tint val="23500"/>
                <a:satMod val="160000"/>
              </a:srgbClr>
            </a:gs>
          </a:gsLst>
          <a:lin ang="8100000" scaled="1"/>
          <a:tileRect/>
        </a:gradFill>
      </dgm:spPr>
      <dgm:t>
        <a:bodyPr/>
        <a:lstStyle/>
        <a:p>
          <a:endParaRPr lang="en-US" dirty="0"/>
        </a:p>
      </dgm:t>
    </dgm:pt>
    <dgm:pt modelId="{8E33A2EE-321D-4C93-AB11-8420455994A9}">
      <dgm:prSet phldrT="[Text]"/>
      <dgm:spPr>
        <a:solidFill>
          <a:srgbClr val="5D0C8B"/>
        </a:solidFill>
      </dgm:spPr>
      <dgm:t>
        <a:bodyPr/>
        <a:lstStyle/>
        <a:p>
          <a:r>
            <a:rPr lang="en-US" dirty="0"/>
            <a:t>Is the student eligible for </a:t>
          </a:r>
          <a:br>
            <a:rPr lang="en-US" dirty="0"/>
          </a:br>
          <a:r>
            <a:rPr lang="en-US" dirty="0"/>
            <a:t>2025-26?</a:t>
          </a:r>
        </a:p>
        <a:p>
          <a:r>
            <a:rPr lang="en-US" dirty="0"/>
            <a:t>Yes</a:t>
          </a:r>
        </a:p>
      </dgm:t>
    </dgm:pt>
    <dgm:pt modelId="{70466A0A-C4DE-46D3-9EF0-4E3173D6733B}" type="parTrans" cxnId="{B6F393E2-76AE-43E5-8BBB-ECA611F3DE85}">
      <dgm:prSet/>
      <dgm:spPr/>
      <dgm:t>
        <a:bodyPr/>
        <a:lstStyle/>
        <a:p>
          <a:endParaRPr lang="en-US"/>
        </a:p>
      </dgm:t>
    </dgm:pt>
    <dgm:pt modelId="{CBD83549-26CE-42BD-921C-03E350BFAC31}" type="sibTrans" cxnId="{B6F393E2-76AE-43E5-8BBB-ECA611F3DE85}">
      <dgm:prSet/>
      <dgm:spPr/>
      <dgm:t>
        <a:bodyPr/>
        <a:lstStyle/>
        <a:p>
          <a:endParaRPr lang="en-US"/>
        </a:p>
      </dgm:t>
    </dgm:pt>
    <dgm:pt modelId="{27147947-4B9C-48C2-927C-A6404CFBEA59}">
      <dgm:prSet phldrT="[Text]"/>
      <dgm:spPr>
        <a:solidFill>
          <a:srgbClr val="5D0C8B"/>
        </a:solidFill>
      </dgm:spPr>
      <dgm:t>
        <a:bodyPr/>
        <a:lstStyle/>
        <a:p>
          <a:r>
            <a:rPr lang="en-US" dirty="0"/>
            <a:t>Fall 2024</a:t>
          </a:r>
        </a:p>
        <a:p>
          <a:r>
            <a:rPr lang="en-US" dirty="0"/>
            <a:t>14 completed hours</a:t>
          </a:r>
        </a:p>
      </dgm:t>
    </dgm:pt>
    <dgm:pt modelId="{D122C347-0B06-4DAB-8A09-6DB8F987399F}" type="parTrans" cxnId="{190D37E2-FD86-42F3-9E6E-25050E331292}">
      <dgm:prSet/>
      <dgm:spPr/>
      <dgm:t>
        <a:bodyPr/>
        <a:lstStyle/>
        <a:p>
          <a:endParaRPr lang="en-US"/>
        </a:p>
      </dgm:t>
    </dgm:pt>
    <dgm:pt modelId="{78375E00-63E9-4DDF-AFF2-CDB208DA4C8D}" type="sibTrans" cxnId="{190D37E2-FD86-42F3-9E6E-25050E331292}">
      <dgm:prSet/>
      <dgm:spPr>
        <a:gradFill rotWithShape="0">
          <a:gsLst>
            <a:gs pos="0">
              <a:srgbClr val="D60093"/>
            </a:gs>
            <a:gs pos="74000">
              <a:srgbClr val="5D0C8B"/>
            </a:gs>
            <a:gs pos="83000">
              <a:srgbClr val="5D0C8B"/>
            </a:gs>
            <a:gs pos="100000">
              <a:srgbClr val="5D0C8B"/>
            </a:gs>
          </a:gsLst>
          <a:lin ang="5400000" scaled="1"/>
        </a:gradFill>
      </dgm:spPr>
      <dgm:t>
        <a:bodyPr/>
        <a:lstStyle/>
        <a:p>
          <a:endParaRPr lang="en-US" dirty="0"/>
        </a:p>
      </dgm:t>
    </dgm:pt>
    <dgm:pt modelId="{AB98B065-213B-4A17-8C64-5BF707EC374F}" type="pres">
      <dgm:prSet presAssocID="{D0092E83-DB7A-4948-89A9-1D3FA376C93D}" presName="Name0" presStyleCnt="0">
        <dgm:presLayoutVars>
          <dgm:dir/>
          <dgm:resizeHandles val="exact"/>
        </dgm:presLayoutVars>
      </dgm:prSet>
      <dgm:spPr/>
    </dgm:pt>
    <dgm:pt modelId="{89EF4422-A619-4685-B368-2986B5278A7B}" type="pres">
      <dgm:prSet presAssocID="{E1A1D116-36D0-453B-B923-1C2410B2716A}" presName="node" presStyleLbl="node1" presStyleIdx="0" presStyleCnt="4" custScaleX="49428" custScaleY="89825">
        <dgm:presLayoutVars>
          <dgm:bulletEnabled val="1"/>
        </dgm:presLayoutVars>
      </dgm:prSet>
      <dgm:spPr/>
    </dgm:pt>
    <dgm:pt modelId="{63E5D6CE-3250-46AE-923F-2543D1B2710F}" type="pres">
      <dgm:prSet presAssocID="{A4C6554F-62A8-4C64-BE3F-75697C76EBF9}" presName="sibTrans" presStyleLbl="sibTrans2D1" presStyleIdx="0" presStyleCnt="3"/>
      <dgm:spPr/>
    </dgm:pt>
    <dgm:pt modelId="{26DEB82F-BC6A-488A-833A-2469D781710F}" type="pres">
      <dgm:prSet presAssocID="{A4C6554F-62A8-4C64-BE3F-75697C76EBF9}" presName="connectorText" presStyleLbl="sibTrans2D1" presStyleIdx="0" presStyleCnt="3"/>
      <dgm:spPr/>
    </dgm:pt>
    <dgm:pt modelId="{D8FE94A1-D4B1-412A-B683-38C081876403}" type="pres">
      <dgm:prSet presAssocID="{27147947-4B9C-48C2-927C-A6404CFBEA59}" presName="node" presStyleLbl="node1" presStyleIdx="1" presStyleCnt="4" custScaleY="120560">
        <dgm:presLayoutVars>
          <dgm:bulletEnabled val="1"/>
        </dgm:presLayoutVars>
      </dgm:prSet>
      <dgm:spPr/>
    </dgm:pt>
    <dgm:pt modelId="{99E61596-14EE-45BD-A91D-34353E86603F}" type="pres">
      <dgm:prSet presAssocID="{78375E00-63E9-4DDF-AFF2-CDB208DA4C8D}" presName="sibTrans" presStyleLbl="sibTrans2D1" presStyleIdx="1" presStyleCnt="3"/>
      <dgm:spPr/>
    </dgm:pt>
    <dgm:pt modelId="{3EF41F1E-D566-47DD-8A9E-7E55016F9EDF}" type="pres">
      <dgm:prSet presAssocID="{78375E00-63E9-4DDF-AFF2-CDB208DA4C8D}" presName="connectorText" presStyleLbl="sibTrans2D1" presStyleIdx="1" presStyleCnt="3"/>
      <dgm:spPr/>
    </dgm:pt>
    <dgm:pt modelId="{8746AF4A-254F-45AF-B175-6854108F5A1A}" type="pres">
      <dgm:prSet presAssocID="{5EE2A870-40B5-4291-BE0F-5BF23C4317DC}" presName="node" presStyleLbl="node1" presStyleIdx="2" presStyleCnt="4" custScaleY="120560">
        <dgm:presLayoutVars>
          <dgm:bulletEnabled val="1"/>
        </dgm:presLayoutVars>
      </dgm:prSet>
      <dgm:spPr/>
    </dgm:pt>
    <dgm:pt modelId="{D77FB52E-4CC6-42AB-9F9F-201B290425C0}" type="pres">
      <dgm:prSet presAssocID="{332C9E92-E030-4FB8-BE8E-01941CAE7230}" presName="sibTrans" presStyleLbl="sibTrans2D1" presStyleIdx="2" presStyleCnt="3"/>
      <dgm:spPr/>
    </dgm:pt>
    <dgm:pt modelId="{C43DCAB9-C2FC-425E-97E2-89C2933EF4A4}" type="pres">
      <dgm:prSet presAssocID="{332C9E92-E030-4FB8-BE8E-01941CAE7230}" presName="connectorText" presStyleLbl="sibTrans2D1" presStyleIdx="2" presStyleCnt="3"/>
      <dgm:spPr/>
    </dgm:pt>
    <dgm:pt modelId="{F2F50043-5149-41E4-B636-5B2FD160FEEB}" type="pres">
      <dgm:prSet presAssocID="{8E33A2EE-321D-4C93-AB11-8420455994A9}" presName="node" presStyleLbl="node1" presStyleIdx="3" presStyleCnt="4" custScaleY="120560">
        <dgm:presLayoutVars>
          <dgm:bulletEnabled val="1"/>
        </dgm:presLayoutVars>
      </dgm:prSet>
      <dgm:spPr/>
    </dgm:pt>
  </dgm:ptLst>
  <dgm:cxnLst>
    <dgm:cxn modelId="{6A28FF31-3B8B-4D0C-86F3-029F88453AC8}" type="presOf" srcId="{5EE2A870-40B5-4291-BE0F-5BF23C4317DC}" destId="{8746AF4A-254F-45AF-B175-6854108F5A1A}" srcOrd="0" destOrd="0" presId="urn:microsoft.com/office/officeart/2005/8/layout/process1"/>
    <dgm:cxn modelId="{B6D2C53A-43A2-472F-8BBD-D01BECA4E7DB}" srcId="{D0092E83-DB7A-4948-89A9-1D3FA376C93D}" destId="{5EE2A870-40B5-4291-BE0F-5BF23C4317DC}" srcOrd="2" destOrd="0" parTransId="{7C9F6D44-6896-4F24-9F42-6F2C08CAB07D}" sibTransId="{332C9E92-E030-4FB8-BE8E-01941CAE7230}"/>
    <dgm:cxn modelId="{26CEBC40-83D9-4C5A-869C-3F8020587C7D}" type="presOf" srcId="{D0092E83-DB7A-4948-89A9-1D3FA376C93D}" destId="{AB98B065-213B-4A17-8C64-5BF707EC374F}" srcOrd="0" destOrd="0" presId="urn:microsoft.com/office/officeart/2005/8/layout/process1"/>
    <dgm:cxn modelId="{90E2F769-356E-4113-B7B2-A76DA9F0C0B7}" type="presOf" srcId="{27147947-4B9C-48C2-927C-A6404CFBEA59}" destId="{D8FE94A1-D4B1-412A-B683-38C081876403}" srcOrd="0" destOrd="0" presId="urn:microsoft.com/office/officeart/2005/8/layout/process1"/>
    <dgm:cxn modelId="{6814504A-CB31-4091-837D-38C480EBCAEF}" type="presOf" srcId="{8E33A2EE-321D-4C93-AB11-8420455994A9}" destId="{F2F50043-5149-41E4-B636-5B2FD160FEEB}" srcOrd="0" destOrd="0" presId="urn:microsoft.com/office/officeart/2005/8/layout/process1"/>
    <dgm:cxn modelId="{FEA6F38E-F73D-4268-B18F-C18DACA68672}" type="presOf" srcId="{E1A1D116-36D0-453B-B923-1C2410B2716A}" destId="{89EF4422-A619-4685-B368-2986B5278A7B}" srcOrd="0" destOrd="0" presId="urn:microsoft.com/office/officeart/2005/8/layout/process1"/>
    <dgm:cxn modelId="{4E8542A6-DF0F-4B12-A953-F47DF876AD23}" srcId="{D0092E83-DB7A-4948-89A9-1D3FA376C93D}" destId="{E1A1D116-36D0-453B-B923-1C2410B2716A}" srcOrd="0" destOrd="0" parTransId="{909F3F60-F678-4141-93C0-D0DE1E81A2BA}" sibTransId="{A4C6554F-62A8-4C64-BE3F-75697C76EBF9}"/>
    <dgm:cxn modelId="{2AAFDABB-6726-4E08-B7F4-BC54F9168899}" type="presOf" srcId="{332C9E92-E030-4FB8-BE8E-01941CAE7230}" destId="{D77FB52E-4CC6-42AB-9F9F-201B290425C0}" srcOrd="0" destOrd="0" presId="urn:microsoft.com/office/officeart/2005/8/layout/process1"/>
    <dgm:cxn modelId="{433F09D4-4CF4-43B9-9612-204594F7E99D}" type="presOf" srcId="{78375E00-63E9-4DDF-AFF2-CDB208DA4C8D}" destId="{3EF41F1E-D566-47DD-8A9E-7E55016F9EDF}" srcOrd="1" destOrd="0" presId="urn:microsoft.com/office/officeart/2005/8/layout/process1"/>
    <dgm:cxn modelId="{0976B8D6-C696-40DC-8C4F-C71EC2968B4A}" type="presOf" srcId="{A4C6554F-62A8-4C64-BE3F-75697C76EBF9}" destId="{63E5D6CE-3250-46AE-923F-2543D1B2710F}" srcOrd="0" destOrd="0" presId="urn:microsoft.com/office/officeart/2005/8/layout/process1"/>
    <dgm:cxn modelId="{5A668ED8-779C-4EC1-892E-486D20C478BF}" type="presOf" srcId="{332C9E92-E030-4FB8-BE8E-01941CAE7230}" destId="{C43DCAB9-C2FC-425E-97E2-89C2933EF4A4}" srcOrd="1" destOrd="0" presId="urn:microsoft.com/office/officeart/2005/8/layout/process1"/>
    <dgm:cxn modelId="{E0EE06E0-33F9-498A-B7C3-4A39123D44F7}" type="presOf" srcId="{78375E00-63E9-4DDF-AFF2-CDB208DA4C8D}" destId="{99E61596-14EE-45BD-A91D-34353E86603F}" srcOrd="0" destOrd="0" presId="urn:microsoft.com/office/officeart/2005/8/layout/process1"/>
    <dgm:cxn modelId="{190D37E2-FD86-42F3-9E6E-25050E331292}" srcId="{D0092E83-DB7A-4948-89A9-1D3FA376C93D}" destId="{27147947-4B9C-48C2-927C-A6404CFBEA59}" srcOrd="1" destOrd="0" parTransId="{D122C347-0B06-4DAB-8A09-6DB8F987399F}" sibTransId="{78375E00-63E9-4DDF-AFF2-CDB208DA4C8D}"/>
    <dgm:cxn modelId="{B6F393E2-76AE-43E5-8BBB-ECA611F3DE85}" srcId="{D0092E83-DB7A-4948-89A9-1D3FA376C93D}" destId="{8E33A2EE-321D-4C93-AB11-8420455994A9}" srcOrd="3" destOrd="0" parTransId="{70466A0A-C4DE-46D3-9EF0-4E3173D6733B}" sibTransId="{CBD83549-26CE-42BD-921C-03E350BFAC31}"/>
    <dgm:cxn modelId="{36A19EED-4472-428F-A955-DC87673267E6}" type="presOf" srcId="{A4C6554F-62A8-4C64-BE3F-75697C76EBF9}" destId="{26DEB82F-BC6A-488A-833A-2469D781710F}" srcOrd="1" destOrd="0" presId="urn:microsoft.com/office/officeart/2005/8/layout/process1"/>
    <dgm:cxn modelId="{10DAA70B-F324-44B4-9F63-3644A9B5F9E0}" type="presParOf" srcId="{AB98B065-213B-4A17-8C64-5BF707EC374F}" destId="{89EF4422-A619-4685-B368-2986B5278A7B}" srcOrd="0" destOrd="0" presId="urn:microsoft.com/office/officeart/2005/8/layout/process1"/>
    <dgm:cxn modelId="{4A20120C-9729-4AA4-87B7-861CAEC3EF59}" type="presParOf" srcId="{AB98B065-213B-4A17-8C64-5BF707EC374F}" destId="{63E5D6CE-3250-46AE-923F-2543D1B2710F}" srcOrd="1" destOrd="0" presId="urn:microsoft.com/office/officeart/2005/8/layout/process1"/>
    <dgm:cxn modelId="{6B066473-F3CB-48E5-8BF6-E0617ECFFB3E}" type="presParOf" srcId="{63E5D6CE-3250-46AE-923F-2543D1B2710F}" destId="{26DEB82F-BC6A-488A-833A-2469D781710F}" srcOrd="0" destOrd="0" presId="urn:microsoft.com/office/officeart/2005/8/layout/process1"/>
    <dgm:cxn modelId="{A63739C2-F142-472A-BE60-FD71EC85ED77}" type="presParOf" srcId="{AB98B065-213B-4A17-8C64-5BF707EC374F}" destId="{D8FE94A1-D4B1-412A-B683-38C081876403}" srcOrd="2" destOrd="0" presId="urn:microsoft.com/office/officeart/2005/8/layout/process1"/>
    <dgm:cxn modelId="{63BD5F17-4674-4111-A66F-A05D9BEC16AF}" type="presParOf" srcId="{AB98B065-213B-4A17-8C64-5BF707EC374F}" destId="{99E61596-14EE-45BD-A91D-34353E86603F}" srcOrd="3" destOrd="0" presId="urn:microsoft.com/office/officeart/2005/8/layout/process1"/>
    <dgm:cxn modelId="{60B7A0DA-8489-48E4-BEC0-41ADF060A163}" type="presParOf" srcId="{99E61596-14EE-45BD-A91D-34353E86603F}" destId="{3EF41F1E-D566-47DD-8A9E-7E55016F9EDF}" srcOrd="0" destOrd="0" presId="urn:microsoft.com/office/officeart/2005/8/layout/process1"/>
    <dgm:cxn modelId="{30F91E29-54CB-484A-AC07-2976574056AF}" type="presParOf" srcId="{AB98B065-213B-4A17-8C64-5BF707EC374F}" destId="{8746AF4A-254F-45AF-B175-6854108F5A1A}" srcOrd="4" destOrd="0" presId="urn:microsoft.com/office/officeart/2005/8/layout/process1"/>
    <dgm:cxn modelId="{4320463D-0F88-4D4B-967D-404729CF5EFF}" type="presParOf" srcId="{AB98B065-213B-4A17-8C64-5BF707EC374F}" destId="{D77FB52E-4CC6-42AB-9F9F-201B290425C0}" srcOrd="5" destOrd="0" presId="urn:microsoft.com/office/officeart/2005/8/layout/process1"/>
    <dgm:cxn modelId="{969F2189-4242-43C0-8DF7-9C31FC53D7ED}" type="presParOf" srcId="{D77FB52E-4CC6-42AB-9F9F-201B290425C0}" destId="{C43DCAB9-C2FC-425E-97E2-89C2933EF4A4}" srcOrd="0" destOrd="0" presId="urn:microsoft.com/office/officeart/2005/8/layout/process1"/>
    <dgm:cxn modelId="{7168A99F-28D5-4B0B-85F2-5EA37534AAD9}" type="presParOf" srcId="{AB98B065-213B-4A17-8C64-5BF707EC374F}" destId="{F2F50043-5149-41E4-B636-5B2FD160FEEB}" srcOrd="6" destOrd="0" presId="urn:microsoft.com/office/officeart/2005/8/layout/process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0092E83-DB7A-4948-89A9-1D3FA376C93D}" type="doc">
      <dgm:prSet loTypeId="urn:microsoft.com/office/officeart/2005/8/layout/process1" loCatId="process" qsTypeId="urn:microsoft.com/office/officeart/2005/8/quickstyle/simple1" qsCatId="simple" csTypeId="urn:microsoft.com/office/officeart/2005/8/colors/accent1_2" csCatId="accent1" phldr="1"/>
      <dgm:spPr/>
    </dgm:pt>
    <dgm:pt modelId="{E1A1D116-36D0-453B-B923-1C2410B2716A}">
      <dgm:prSet phldrT="[Text]"/>
      <dgm:spPr>
        <a:solidFill>
          <a:srgbClr val="5D0C8B"/>
        </a:solidFill>
      </dgm:spPr>
      <dgm:t>
        <a:bodyPr/>
        <a:lstStyle/>
        <a:p>
          <a:r>
            <a:rPr lang="en-US" dirty="0"/>
            <a:t>Fall 2024</a:t>
          </a:r>
        </a:p>
        <a:p>
          <a:r>
            <a:rPr lang="en-US" dirty="0"/>
            <a:t>12 completed hours</a:t>
          </a:r>
        </a:p>
      </dgm:t>
    </dgm:pt>
    <dgm:pt modelId="{909F3F60-F678-4141-93C0-D0DE1E81A2BA}" type="parTrans" cxnId="{4E8542A6-DF0F-4B12-A953-F47DF876AD23}">
      <dgm:prSet/>
      <dgm:spPr/>
      <dgm:t>
        <a:bodyPr/>
        <a:lstStyle/>
        <a:p>
          <a:endParaRPr lang="en-US"/>
        </a:p>
      </dgm:t>
    </dgm:pt>
    <dgm:pt modelId="{A4C6554F-62A8-4C64-BE3F-75697C76EBF9}" type="sibTrans" cxnId="{4E8542A6-DF0F-4B12-A953-F47DF876AD23}">
      <dgm:prSet/>
      <dgm:spPr>
        <a:gradFill flip="none" rotWithShape="0">
          <a:gsLst>
            <a:gs pos="0">
              <a:srgbClr val="5D0C8B"/>
            </a:gs>
            <a:gs pos="100000">
              <a:srgbClr val="D60093"/>
            </a:gs>
          </a:gsLst>
          <a:lin ang="8100000" scaled="1"/>
          <a:tileRect/>
        </a:gradFill>
      </dgm:spPr>
      <dgm:t>
        <a:bodyPr/>
        <a:lstStyle/>
        <a:p>
          <a:endParaRPr lang="en-US" dirty="0"/>
        </a:p>
      </dgm:t>
    </dgm:pt>
    <dgm:pt modelId="{5EE2A870-40B5-4291-BE0F-5BF23C4317DC}">
      <dgm:prSet phldrT="[Text]"/>
      <dgm:spPr>
        <a:solidFill>
          <a:srgbClr val="5D0C8B"/>
        </a:solidFill>
      </dgm:spPr>
      <dgm:t>
        <a:bodyPr/>
        <a:lstStyle/>
        <a:p>
          <a:r>
            <a:rPr lang="en-US" dirty="0"/>
            <a:t>Spring 2025</a:t>
          </a:r>
        </a:p>
        <a:p>
          <a:r>
            <a:rPr lang="en-US" dirty="0"/>
            <a:t>12 completed hours</a:t>
          </a:r>
        </a:p>
      </dgm:t>
    </dgm:pt>
    <dgm:pt modelId="{7C9F6D44-6896-4F24-9F42-6F2C08CAB07D}" type="parTrans" cxnId="{B6D2C53A-43A2-472F-8BBD-D01BECA4E7DB}">
      <dgm:prSet/>
      <dgm:spPr/>
      <dgm:t>
        <a:bodyPr/>
        <a:lstStyle/>
        <a:p>
          <a:endParaRPr lang="en-US"/>
        </a:p>
      </dgm:t>
    </dgm:pt>
    <dgm:pt modelId="{332C9E92-E030-4FB8-BE8E-01941CAE7230}" type="sibTrans" cxnId="{B6D2C53A-43A2-472F-8BBD-D01BECA4E7DB}">
      <dgm:prSet/>
      <dgm:spPr>
        <a:gradFill flip="none" rotWithShape="0">
          <a:gsLst>
            <a:gs pos="0">
              <a:srgbClr val="5D0C8B"/>
            </a:gs>
            <a:gs pos="100000">
              <a:srgbClr val="D60093"/>
            </a:gs>
            <a:gs pos="100000">
              <a:srgbClr val="009877">
                <a:tint val="23500"/>
                <a:satMod val="160000"/>
              </a:srgbClr>
            </a:gs>
          </a:gsLst>
          <a:lin ang="8100000" scaled="1"/>
          <a:tileRect/>
        </a:gradFill>
      </dgm:spPr>
      <dgm:t>
        <a:bodyPr/>
        <a:lstStyle/>
        <a:p>
          <a:endParaRPr lang="en-US" dirty="0"/>
        </a:p>
      </dgm:t>
    </dgm:pt>
    <dgm:pt modelId="{8E33A2EE-321D-4C93-AB11-8420455994A9}">
      <dgm:prSet phldrT="[Text]"/>
      <dgm:spPr>
        <a:solidFill>
          <a:srgbClr val="00B0F0"/>
        </a:solidFill>
      </dgm:spPr>
      <dgm:t>
        <a:bodyPr/>
        <a:lstStyle/>
        <a:p>
          <a:r>
            <a:rPr lang="en-US" dirty="0"/>
            <a:t>Fall 2025</a:t>
          </a:r>
        </a:p>
        <a:p>
          <a:r>
            <a:rPr lang="en-US" dirty="0"/>
            <a:t>12 completed</a:t>
          </a:r>
        </a:p>
        <a:p>
          <a:r>
            <a:rPr lang="en-US" dirty="0"/>
            <a:t>hours</a:t>
          </a:r>
        </a:p>
      </dgm:t>
    </dgm:pt>
    <dgm:pt modelId="{70466A0A-C4DE-46D3-9EF0-4E3173D6733B}" type="parTrans" cxnId="{B6F393E2-76AE-43E5-8BBB-ECA611F3DE85}">
      <dgm:prSet/>
      <dgm:spPr/>
      <dgm:t>
        <a:bodyPr/>
        <a:lstStyle/>
        <a:p>
          <a:endParaRPr lang="en-US"/>
        </a:p>
      </dgm:t>
    </dgm:pt>
    <dgm:pt modelId="{CBD83549-26CE-42BD-921C-03E350BFAC31}" type="sibTrans" cxnId="{B6F393E2-76AE-43E5-8BBB-ECA611F3DE85}">
      <dgm:prSet/>
      <dgm:spPr>
        <a:gradFill rotWithShape="0">
          <a:gsLst>
            <a:gs pos="0">
              <a:srgbClr val="D60093"/>
            </a:gs>
            <a:gs pos="74000">
              <a:srgbClr val="5D0C8B"/>
            </a:gs>
            <a:gs pos="83000">
              <a:srgbClr val="5D0C8B"/>
            </a:gs>
            <a:gs pos="100000">
              <a:srgbClr val="5D0C8B"/>
            </a:gs>
          </a:gsLst>
          <a:lin ang="5400000" scaled="1"/>
        </a:gradFill>
      </dgm:spPr>
      <dgm:t>
        <a:bodyPr/>
        <a:lstStyle/>
        <a:p>
          <a:endParaRPr lang="en-US" dirty="0"/>
        </a:p>
      </dgm:t>
    </dgm:pt>
    <dgm:pt modelId="{188C6005-3446-49ED-8C5C-EDC5EC5B373B}">
      <dgm:prSet/>
      <dgm:spPr>
        <a:solidFill>
          <a:srgbClr val="5D0C8B"/>
        </a:solidFill>
      </dgm:spPr>
      <dgm:t>
        <a:bodyPr/>
        <a:lstStyle/>
        <a:p>
          <a:r>
            <a:rPr lang="en-US" dirty="0"/>
            <a:t>Does student meet renewal for 2025-26?</a:t>
          </a:r>
        </a:p>
        <a:p>
          <a:endParaRPr lang="en-US" dirty="0"/>
        </a:p>
        <a:p>
          <a:r>
            <a:rPr lang="en-US" dirty="0"/>
            <a:t>No</a:t>
          </a:r>
        </a:p>
      </dgm:t>
    </dgm:pt>
    <dgm:pt modelId="{D676288F-3399-449D-AE67-B7DFE7E63AB8}" type="parTrans" cxnId="{D1C2AF76-BDDA-4551-A50D-E5B1605CA188}">
      <dgm:prSet/>
      <dgm:spPr/>
      <dgm:t>
        <a:bodyPr/>
        <a:lstStyle/>
        <a:p>
          <a:endParaRPr lang="en-US"/>
        </a:p>
      </dgm:t>
    </dgm:pt>
    <dgm:pt modelId="{0F5C410E-1B88-4193-BACB-44FB43B6290A}" type="sibTrans" cxnId="{D1C2AF76-BDDA-4551-A50D-E5B1605CA188}">
      <dgm:prSet/>
      <dgm:spPr>
        <a:gradFill rotWithShape="0">
          <a:gsLst>
            <a:gs pos="0">
              <a:srgbClr val="5D0C8B"/>
            </a:gs>
            <a:gs pos="100000">
              <a:srgbClr val="D60093"/>
            </a:gs>
            <a:gs pos="100000">
              <a:srgbClr val="009877">
                <a:tint val="23500"/>
                <a:satMod val="160000"/>
              </a:srgbClr>
            </a:gs>
          </a:gsLst>
          <a:lin ang="8100000" scaled="1"/>
        </a:gradFill>
      </dgm:spPr>
      <dgm:t>
        <a:bodyPr/>
        <a:lstStyle/>
        <a:p>
          <a:endParaRPr lang="en-US" dirty="0"/>
        </a:p>
      </dgm:t>
    </dgm:pt>
    <dgm:pt modelId="{A8AB544C-131D-4F1D-8DB8-E1F53C97F129}">
      <dgm:prSet phldrT="[Text]"/>
      <dgm:spPr>
        <a:solidFill>
          <a:srgbClr val="00B0F0"/>
        </a:solidFill>
      </dgm:spPr>
      <dgm:t>
        <a:bodyPr/>
        <a:lstStyle/>
        <a:p>
          <a:r>
            <a:rPr lang="en-US" dirty="0"/>
            <a:t>Spring 2026</a:t>
          </a:r>
        </a:p>
        <a:p>
          <a:r>
            <a:rPr lang="en-US" dirty="0"/>
            <a:t>Second Chance Promise Renewal Request</a:t>
          </a:r>
        </a:p>
        <a:p>
          <a:r>
            <a:rPr lang="en-US" dirty="0"/>
            <a:t>Fall 2025 counts as a semester of utilization</a:t>
          </a:r>
        </a:p>
        <a:p>
          <a:r>
            <a:rPr lang="en-US" dirty="0"/>
            <a:t>Reinstate Spring 2026</a:t>
          </a:r>
        </a:p>
      </dgm:t>
    </dgm:pt>
    <dgm:pt modelId="{9D35D2E9-7E63-4478-88B9-5BC4C9A01206}" type="parTrans" cxnId="{DDAB7096-3F7C-4EC0-B3D4-045862C988C7}">
      <dgm:prSet/>
      <dgm:spPr/>
      <dgm:t>
        <a:bodyPr/>
        <a:lstStyle/>
        <a:p>
          <a:endParaRPr lang="en-US"/>
        </a:p>
      </dgm:t>
    </dgm:pt>
    <dgm:pt modelId="{737B5DAB-FFC0-43EF-8427-FABDFDD7CE26}" type="sibTrans" cxnId="{DDAB7096-3F7C-4EC0-B3D4-045862C988C7}">
      <dgm:prSet/>
      <dgm:spPr/>
      <dgm:t>
        <a:bodyPr/>
        <a:lstStyle/>
        <a:p>
          <a:endParaRPr lang="en-US"/>
        </a:p>
      </dgm:t>
    </dgm:pt>
    <dgm:pt modelId="{AB98B065-213B-4A17-8C64-5BF707EC374F}" type="pres">
      <dgm:prSet presAssocID="{D0092E83-DB7A-4948-89A9-1D3FA376C93D}" presName="Name0" presStyleCnt="0">
        <dgm:presLayoutVars>
          <dgm:dir/>
          <dgm:resizeHandles val="exact"/>
        </dgm:presLayoutVars>
      </dgm:prSet>
      <dgm:spPr/>
    </dgm:pt>
    <dgm:pt modelId="{89EF4422-A619-4685-B368-2986B5278A7B}" type="pres">
      <dgm:prSet presAssocID="{E1A1D116-36D0-453B-B923-1C2410B2716A}" presName="node" presStyleLbl="node1" presStyleIdx="0" presStyleCnt="5">
        <dgm:presLayoutVars>
          <dgm:bulletEnabled val="1"/>
        </dgm:presLayoutVars>
      </dgm:prSet>
      <dgm:spPr/>
    </dgm:pt>
    <dgm:pt modelId="{63E5D6CE-3250-46AE-923F-2543D1B2710F}" type="pres">
      <dgm:prSet presAssocID="{A4C6554F-62A8-4C64-BE3F-75697C76EBF9}" presName="sibTrans" presStyleLbl="sibTrans2D1" presStyleIdx="0" presStyleCnt="4"/>
      <dgm:spPr/>
    </dgm:pt>
    <dgm:pt modelId="{26DEB82F-BC6A-488A-833A-2469D781710F}" type="pres">
      <dgm:prSet presAssocID="{A4C6554F-62A8-4C64-BE3F-75697C76EBF9}" presName="connectorText" presStyleLbl="sibTrans2D1" presStyleIdx="0" presStyleCnt="4"/>
      <dgm:spPr/>
    </dgm:pt>
    <dgm:pt modelId="{8746AF4A-254F-45AF-B175-6854108F5A1A}" type="pres">
      <dgm:prSet presAssocID="{5EE2A870-40B5-4291-BE0F-5BF23C4317DC}" presName="node" presStyleLbl="node1" presStyleIdx="1" presStyleCnt="5" custLinFactNeighborX="11389" custLinFactNeighborY="1774">
        <dgm:presLayoutVars>
          <dgm:bulletEnabled val="1"/>
        </dgm:presLayoutVars>
      </dgm:prSet>
      <dgm:spPr/>
    </dgm:pt>
    <dgm:pt modelId="{D77FB52E-4CC6-42AB-9F9F-201B290425C0}" type="pres">
      <dgm:prSet presAssocID="{332C9E92-E030-4FB8-BE8E-01941CAE7230}" presName="sibTrans" presStyleLbl="sibTrans2D1" presStyleIdx="1" presStyleCnt="4"/>
      <dgm:spPr/>
    </dgm:pt>
    <dgm:pt modelId="{C43DCAB9-C2FC-425E-97E2-89C2933EF4A4}" type="pres">
      <dgm:prSet presAssocID="{332C9E92-E030-4FB8-BE8E-01941CAE7230}" presName="connectorText" presStyleLbl="sibTrans2D1" presStyleIdx="1" presStyleCnt="4"/>
      <dgm:spPr/>
    </dgm:pt>
    <dgm:pt modelId="{3DF3F4CA-5C72-46A3-9B51-F0BCB60E680E}" type="pres">
      <dgm:prSet presAssocID="{188C6005-3446-49ED-8C5C-EDC5EC5B373B}" presName="node" presStyleLbl="node1" presStyleIdx="2" presStyleCnt="5">
        <dgm:presLayoutVars>
          <dgm:bulletEnabled val="1"/>
        </dgm:presLayoutVars>
      </dgm:prSet>
      <dgm:spPr/>
    </dgm:pt>
    <dgm:pt modelId="{6ACCBFF8-85EC-42B0-AFEE-D64785E89601}" type="pres">
      <dgm:prSet presAssocID="{0F5C410E-1B88-4193-BACB-44FB43B6290A}" presName="sibTrans" presStyleLbl="sibTrans2D1" presStyleIdx="2" presStyleCnt="4"/>
      <dgm:spPr/>
    </dgm:pt>
    <dgm:pt modelId="{1C330695-E5A2-4F97-9455-C76878B9CAEC}" type="pres">
      <dgm:prSet presAssocID="{0F5C410E-1B88-4193-BACB-44FB43B6290A}" presName="connectorText" presStyleLbl="sibTrans2D1" presStyleIdx="2" presStyleCnt="4"/>
      <dgm:spPr/>
    </dgm:pt>
    <dgm:pt modelId="{F2F50043-5149-41E4-B636-5B2FD160FEEB}" type="pres">
      <dgm:prSet presAssocID="{8E33A2EE-321D-4C93-AB11-8420455994A9}" presName="node" presStyleLbl="node1" presStyleIdx="3" presStyleCnt="5">
        <dgm:presLayoutVars>
          <dgm:bulletEnabled val="1"/>
        </dgm:presLayoutVars>
      </dgm:prSet>
      <dgm:spPr/>
    </dgm:pt>
    <dgm:pt modelId="{C2600FF5-C2BC-4B9B-A504-63B9FDEB1F9E}" type="pres">
      <dgm:prSet presAssocID="{CBD83549-26CE-42BD-921C-03E350BFAC31}" presName="sibTrans" presStyleLbl="sibTrans2D1" presStyleIdx="3" presStyleCnt="4"/>
      <dgm:spPr/>
    </dgm:pt>
    <dgm:pt modelId="{6331D263-C60F-4B70-B3A3-6EDF7D3CE8CF}" type="pres">
      <dgm:prSet presAssocID="{CBD83549-26CE-42BD-921C-03E350BFAC31}" presName="connectorText" presStyleLbl="sibTrans2D1" presStyleIdx="3" presStyleCnt="4"/>
      <dgm:spPr/>
    </dgm:pt>
    <dgm:pt modelId="{3BD52FD6-4868-4290-AF5F-1091E2F6C054}" type="pres">
      <dgm:prSet presAssocID="{A8AB544C-131D-4F1D-8DB8-E1F53C97F129}" presName="node" presStyleLbl="node1" presStyleIdx="4" presStyleCnt="5">
        <dgm:presLayoutVars>
          <dgm:bulletEnabled val="1"/>
        </dgm:presLayoutVars>
      </dgm:prSet>
      <dgm:spPr/>
    </dgm:pt>
  </dgm:ptLst>
  <dgm:cxnLst>
    <dgm:cxn modelId="{6A28FF31-3B8B-4D0C-86F3-029F88453AC8}" type="presOf" srcId="{5EE2A870-40B5-4291-BE0F-5BF23C4317DC}" destId="{8746AF4A-254F-45AF-B175-6854108F5A1A}" srcOrd="0" destOrd="0" presId="urn:microsoft.com/office/officeart/2005/8/layout/process1"/>
    <dgm:cxn modelId="{B6D2C53A-43A2-472F-8BBD-D01BECA4E7DB}" srcId="{D0092E83-DB7A-4948-89A9-1D3FA376C93D}" destId="{5EE2A870-40B5-4291-BE0F-5BF23C4317DC}" srcOrd="1" destOrd="0" parTransId="{7C9F6D44-6896-4F24-9F42-6F2C08CAB07D}" sibTransId="{332C9E92-E030-4FB8-BE8E-01941CAE7230}"/>
    <dgm:cxn modelId="{26CEBC40-83D9-4C5A-869C-3F8020587C7D}" type="presOf" srcId="{D0092E83-DB7A-4948-89A9-1D3FA376C93D}" destId="{AB98B065-213B-4A17-8C64-5BF707EC374F}" srcOrd="0" destOrd="0" presId="urn:microsoft.com/office/officeart/2005/8/layout/process1"/>
    <dgm:cxn modelId="{DEB48F42-BE8A-4A71-BACF-524D5AA9870C}" type="presOf" srcId="{0F5C410E-1B88-4193-BACB-44FB43B6290A}" destId="{1C330695-E5A2-4F97-9455-C76878B9CAEC}" srcOrd="1" destOrd="0" presId="urn:microsoft.com/office/officeart/2005/8/layout/process1"/>
    <dgm:cxn modelId="{6814504A-CB31-4091-837D-38C480EBCAEF}" type="presOf" srcId="{8E33A2EE-321D-4C93-AB11-8420455994A9}" destId="{F2F50043-5149-41E4-B636-5B2FD160FEEB}" srcOrd="0" destOrd="0" presId="urn:microsoft.com/office/officeart/2005/8/layout/process1"/>
    <dgm:cxn modelId="{D1C2AF76-BDDA-4551-A50D-E5B1605CA188}" srcId="{D0092E83-DB7A-4948-89A9-1D3FA376C93D}" destId="{188C6005-3446-49ED-8C5C-EDC5EC5B373B}" srcOrd="2" destOrd="0" parTransId="{D676288F-3399-449D-AE67-B7DFE7E63AB8}" sibTransId="{0F5C410E-1B88-4193-BACB-44FB43B6290A}"/>
    <dgm:cxn modelId="{2094917D-0D33-424C-A869-A231EBE182F0}" type="presOf" srcId="{188C6005-3446-49ED-8C5C-EDC5EC5B373B}" destId="{3DF3F4CA-5C72-46A3-9B51-F0BCB60E680E}" srcOrd="0" destOrd="0" presId="urn:microsoft.com/office/officeart/2005/8/layout/process1"/>
    <dgm:cxn modelId="{174BA980-6321-4A80-ACE8-5A6C9E60007E}" type="presOf" srcId="{0F5C410E-1B88-4193-BACB-44FB43B6290A}" destId="{6ACCBFF8-85EC-42B0-AFEE-D64785E89601}" srcOrd="0" destOrd="0" presId="urn:microsoft.com/office/officeart/2005/8/layout/process1"/>
    <dgm:cxn modelId="{2B551D86-F38D-4ACA-951E-8905C775DE1C}" type="presOf" srcId="{CBD83549-26CE-42BD-921C-03E350BFAC31}" destId="{6331D263-C60F-4B70-B3A3-6EDF7D3CE8CF}" srcOrd="1" destOrd="0" presId="urn:microsoft.com/office/officeart/2005/8/layout/process1"/>
    <dgm:cxn modelId="{FEA6F38E-F73D-4268-B18F-C18DACA68672}" type="presOf" srcId="{E1A1D116-36D0-453B-B923-1C2410B2716A}" destId="{89EF4422-A619-4685-B368-2986B5278A7B}" srcOrd="0" destOrd="0" presId="urn:microsoft.com/office/officeart/2005/8/layout/process1"/>
    <dgm:cxn modelId="{DDAB7096-3F7C-4EC0-B3D4-045862C988C7}" srcId="{D0092E83-DB7A-4948-89A9-1D3FA376C93D}" destId="{A8AB544C-131D-4F1D-8DB8-E1F53C97F129}" srcOrd="4" destOrd="0" parTransId="{9D35D2E9-7E63-4478-88B9-5BC4C9A01206}" sibTransId="{737B5DAB-FFC0-43EF-8427-FABDFDD7CE26}"/>
    <dgm:cxn modelId="{4E8542A6-DF0F-4B12-A953-F47DF876AD23}" srcId="{D0092E83-DB7A-4948-89A9-1D3FA376C93D}" destId="{E1A1D116-36D0-453B-B923-1C2410B2716A}" srcOrd="0" destOrd="0" parTransId="{909F3F60-F678-4141-93C0-D0DE1E81A2BA}" sibTransId="{A4C6554F-62A8-4C64-BE3F-75697C76EBF9}"/>
    <dgm:cxn modelId="{D833EFB6-5BBB-452E-B065-3CFA78B0EECB}" type="presOf" srcId="{A8AB544C-131D-4F1D-8DB8-E1F53C97F129}" destId="{3BD52FD6-4868-4290-AF5F-1091E2F6C054}" srcOrd="0" destOrd="0" presId="urn:microsoft.com/office/officeart/2005/8/layout/process1"/>
    <dgm:cxn modelId="{2AAFDABB-6726-4E08-B7F4-BC54F9168899}" type="presOf" srcId="{332C9E92-E030-4FB8-BE8E-01941CAE7230}" destId="{D77FB52E-4CC6-42AB-9F9F-201B290425C0}" srcOrd="0" destOrd="0" presId="urn:microsoft.com/office/officeart/2005/8/layout/process1"/>
    <dgm:cxn modelId="{646868C1-E5F9-47F2-8C63-533EB94FE76C}" type="presOf" srcId="{CBD83549-26CE-42BD-921C-03E350BFAC31}" destId="{C2600FF5-C2BC-4B9B-A504-63B9FDEB1F9E}" srcOrd="0" destOrd="0" presId="urn:microsoft.com/office/officeart/2005/8/layout/process1"/>
    <dgm:cxn modelId="{0976B8D6-C696-40DC-8C4F-C71EC2968B4A}" type="presOf" srcId="{A4C6554F-62A8-4C64-BE3F-75697C76EBF9}" destId="{63E5D6CE-3250-46AE-923F-2543D1B2710F}" srcOrd="0" destOrd="0" presId="urn:microsoft.com/office/officeart/2005/8/layout/process1"/>
    <dgm:cxn modelId="{5A668ED8-779C-4EC1-892E-486D20C478BF}" type="presOf" srcId="{332C9E92-E030-4FB8-BE8E-01941CAE7230}" destId="{C43DCAB9-C2FC-425E-97E2-89C2933EF4A4}" srcOrd="1" destOrd="0" presId="urn:microsoft.com/office/officeart/2005/8/layout/process1"/>
    <dgm:cxn modelId="{B6F393E2-76AE-43E5-8BBB-ECA611F3DE85}" srcId="{D0092E83-DB7A-4948-89A9-1D3FA376C93D}" destId="{8E33A2EE-321D-4C93-AB11-8420455994A9}" srcOrd="3" destOrd="0" parTransId="{70466A0A-C4DE-46D3-9EF0-4E3173D6733B}" sibTransId="{CBD83549-26CE-42BD-921C-03E350BFAC31}"/>
    <dgm:cxn modelId="{36A19EED-4472-428F-A955-DC87673267E6}" type="presOf" srcId="{A4C6554F-62A8-4C64-BE3F-75697C76EBF9}" destId="{26DEB82F-BC6A-488A-833A-2469D781710F}" srcOrd="1" destOrd="0" presId="urn:microsoft.com/office/officeart/2005/8/layout/process1"/>
    <dgm:cxn modelId="{10DAA70B-F324-44B4-9F63-3644A9B5F9E0}" type="presParOf" srcId="{AB98B065-213B-4A17-8C64-5BF707EC374F}" destId="{89EF4422-A619-4685-B368-2986B5278A7B}" srcOrd="0" destOrd="0" presId="urn:microsoft.com/office/officeart/2005/8/layout/process1"/>
    <dgm:cxn modelId="{4A20120C-9729-4AA4-87B7-861CAEC3EF59}" type="presParOf" srcId="{AB98B065-213B-4A17-8C64-5BF707EC374F}" destId="{63E5D6CE-3250-46AE-923F-2543D1B2710F}" srcOrd="1" destOrd="0" presId="urn:microsoft.com/office/officeart/2005/8/layout/process1"/>
    <dgm:cxn modelId="{6B066473-F3CB-48E5-8BF6-E0617ECFFB3E}" type="presParOf" srcId="{63E5D6CE-3250-46AE-923F-2543D1B2710F}" destId="{26DEB82F-BC6A-488A-833A-2469D781710F}" srcOrd="0" destOrd="0" presId="urn:microsoft.com/office/officeart/2005/8/layout/process1"/>
    <dgm:cxn modelId="{30F91E29-54CB-484A-AC07-2976574056AF}" type="presParOf" srcId="{AB98B065-213B-4A17-8C64-5BF707EC374F}" destId="{8746AF4A-254F-45AF-B175-6854108F5A1A}" srcOrd="2" destOrd="0" presId="urn:microsoft.com/office/officeart/2005/8/layout/process1"/>
    <dgm:cxn modelId="{4320463D-0F88-4D4B-967D-404729CF5EFF}" type="presParOf" srcId="{AB98B065-213B-4A17-8C64-5BF707EC374F}" destId="{D77FB52E-4CC6-42AB-9F9F-201B290425C0}" srcOrd="3" destOrd="0" presId="urn:microsoft.com/office/officeart/2005/8/layout/process1"/>
    <dgm:cxn modelId="{969F2189-4242-43C0-8DF7-9C31FC53D7ED}" type="presParOf" srcId="{D77FB52E-4CC6-42AB-9F9F-201B290425C0}" destId="{C43DCAB9-C2FC-425E-97E2-89C2933EF4A4}" srcOrd="0" destOrd="0" presId="urn:microsoft.com/office/officeart/2005/8/layout/process1"/>
    <dgm:cxn modelId="{3AF95884-54DB-4304-BD0E-A20463DEF6D3}" type="presParOf" srcId="{AB98B065-213B-4A17-8C64-5BF707EC374F}" destId="{3DF3F4CA-5C72-46A3-9B51-F0BCB60E680E}" srcOrd="4" destOrd="0" presId="urn:microsoft.com/office/officeart/2005/8/layout/process1"/>
    <dgm:cxn modelId="{9D2F9A78-6DC5-499D-81F9-D18DA8333108}" type="presParOf" srcId="{AB98B065-213B-4A17-8C64-5BF707EC374F}" destId="{6ACCBFF8-85EC-42B0-AFEE-D64785E89601}" srcOrd="5" destOrd="0" presId="urn:microsoft.com/office/officeart/2005/8/layout/process1"/>
    <dgm:cxn modelId="{A4516325-0111-40D9-9364-D9FB16E9CB96}" type="presParOf" srcId="{6ACCBFF8-85EC-42B0-AFEE-D64785E89601}" destId="{1C330695-E5A2-4F97-9455-C76878B9CAEC}" srcOrd="0" destOrd="0" presId="urn:microsoft.com/office/officeart/2005/8/layout/process1"/>
    <dgm:cxn modelId="{7168A99F-28D5-4B0B-85F2-5EA37534AAD9}" type="presParOf" srcId="{AB98B065-213B-4A17-8C64-5BF707EC374F}" destId="{F2F50043-5149-41E4-B636-5B2FD160FEEB}" srcOrd="6" destOrd="0" presId="urn:microsoft.com/office/officeart/2005/8/layout/process1"/>
    <dgm:cxn modelId="{83ED8F3C-5D4F-45C2-9E33-3C17484F592F}" type="presParOf" srcId="{AB98B065-213B-4A17-8C64-5BF707EC374F}" destId="{C2600FF5-C2BC-4B9B-A504-63B9FDEB1F9E}" srcOrd="7" destOrd="0" presId="urn:microsoft.com/office/officeart/2005/8/layout/process1"/>
    <dgm:cxn modelId="{684F4CDB-6B47-482D-8A43-58FDFE078FE8}" type="presParOf" srcId="{C2600FF5-C2BC-4B9B-A504-63B9FDEB1F9E}" destId="{6331D263-C60F-4B70-B3A3-6EDF7D3CE8CF}" srcOrd="0" destOrd="0" presId="urn:microsoft.com/office/officeart/2005/8/layout/process1"/>
    <dgm:cxn modelId="{D004E0BE-3978-40AC-96A2-C1CC1BB8D653}" type="presParOf" srcId="{AB98B065-213B-4A17-8C64-5BF707EC374F}" destId="{3BD52FD6-4868-4290-AF5F-1091E2F6C054}" srcOrd="8"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D17E2C-A9F9-42E5-A63B-811A7E31C6BD}">
      <dsp:nvSpPr>
        <dsp:cNvPr id="0" name=""/>
        <dsp:cNvSpPr/>
      </dsp:nvSpPr>
      <dsp:spPr>
        <a:xfrm>
          <a:off x="0" y="774568"/>
          <a:ext cx="1604367" cy="1095168"/>
        </a:xfrm>
        <a:prstGeom prst="roundRect">
          <a:avLst>
            <a:gd name="adj" fmla="val 10000"/>
          </a:avLst>
        </a:prstGeom>
        <a:solidFill>
          <a:srgbClr val="00987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Fall 2025</a:t>
          </a:r>
        </a:p>
        <a:p>
          <a:pPr marL="0" lvl="0" indent="0" algn="ctr" defTabSz="800100">
            <a:lnSpc>
              <a:spcPct val="90000"/>
            </a:lnSpc>
            <a:spcBef>
              <a:spcPct val="0"/>
            </a:spcBef>
            <a:spcAft>
              <a:spcPct val="35000"/>
            </a:spcAft>
            <a:buNone/>
          </a:pPr>
          <a:r>
            <a:rPr lang="en-US" sz="1800" kern="1200" dirty="0"/>
            <a:t>9 completed hours</a:t>
          </a:r>
        </a:p>
      </dsp:txBody>
      <dsp:txXfrm>
        <a:off x="32076" y="806644"/>
        <a:ext cx="1540215" cy="1031016"/>
      </dsp:txXfrm>
    </dsp:sp>
    <dsp:sp modelId="{8606AF4D-880D-4DCB-BB23-A5ACB5EF0372}">
      <dsp:nvSpPr>
        <dsp:cNvPr id="0" name=""/>
        <dsp:cNvSpPr/>
      </dsp:nvSpPr>
      <dsp:spPr>
        <a:xfrm>
          <a:off x="1736376" y="1123211"/>
          <a:ext cx="279860" cy="397883"/>
        </a:xfrm>
        <a:prstGeom prst="rightArrow">
          <a:avLst>
            <a:gd name="adj1" fmla="val 60000"/>
            <a:gd name="adj2" fmla="val 50000"/>
          </a:avLst>
        </a:prstGeom>
        <a:gradFill flip="none" rotWithShape="0">
          <a:gsLst>
            <a:gs pos="0">
              <a:srgbClr val="009877">
                <a:tint val="66000"/>
                <a:satMod val="160000"/>
              </a:srgbClr>
            </a:gs>
            <a:gs pos="50000">
              <a:srgbClr val="009877">
                <a:tint val="44500"/>
                <a:satMod val="160000"/>
              </a:srgbClr>
            </a:gs>
            <a:gs pos="100000">
              <a:srgbClr val="009877">
                <a:tint val="23500"/>
                <a:satMod val="160000"/>
              </a:srgbClr>
            </a:gs>
          </a:gsLst>
          <a:lin ang="8100000" scaled="1"/>
          <a:tileRect/>
        </a:gra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1736376" y="1202788"/>
        <a:ext cx="195902" cy="238729"/>
      </dsp:txXfrm>
    </dsp:sp>
    <dsp:sp modelId="{A2E86306-CB96-4213-84A6-46C208E10344}">
      <dsp:nvSpPr>
        <dsp:cNvPr id="0" name=""/>
        <dsp:cNvSpPr/>
      </dsp:nvSpPr>
      <dsp:spPr>
        <a:xfrm>
          <a:off x="2132405" y="774568"/>
          <a:ext cx="1604367" cy="1095168"/>
        </a:xfrm>
        <a:prstGeom prst="roundRect">
          <a:avLst>
            <a:gd name="adj" fmla="val 10000"/>
          </a:avLst>
        </a:prstGeom>
        <a:solidFill>
          <a:srgbClr val="00987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Spring 2026</a:t>
          </a:r>
        </a:p>
        <a:p>
          <a:pPr marL="0" lvl="0" indent="0" algn="ctr" defTabSz="800100">
            <a:lnSpc>
              <a:spcPct val="90000"/>
            </a:lnSpc>
            <a:spcBef>
              <a:spcPct val="0"/>
            </a:spcBef>
            <a:spcAft>
              <a:spcPct val="35000"/>
            </a:spcAft>
            <a:buNone/>
          </a:pPr>
          <a:r>
            <a:rPr lang="en-US" sz="1800" kern="1200" dirty="0"/>
            <a:t>15 completed hours</a:t>
          </a:r>
        </a:p>
      </dsp:txBody>
      <dsp:txXfrm>
        <a:off x="2164481" y="806644"/>
        <a:ext cx="1540215" cy="1031016"/>
      </dsp:txXfrm>
    </dsp:sp>
    <dsp:sp modelId="{E9951F13-5A2C-4F3E-96B2-E9ADD3575418}">
      <dsp:nvSpPr>
        <dsp:cNvPr id="0" name=""/>
        <dsp:cNvSpPr/>
      </dsp:nvSpPr>
      <dsp:spPr>
        <a:xfrm rot="82209">
          <a:off x="3889112" y="1149905"/>
          <a:ext cx="323150" cy="397883"/>
        </a:xfrm>
        <a:prstGeom prst="rightArrow">
          <a:avLst>
            <a:gd name="adj1" fmla="val 60000"/>
            <a:gd name="adj2" fmla="val 50000"/>
          </a:avLst>
        </a:prstGeom>
        <a:gradFill flip="none" rotWithShape="0">
          <a:gsLst>
            <a:gs pos="0">
              <a:srgbClr val="009877">
                <a:tint val="66000"/>
                <a:satMod val="160000"/>
              </a:srgbClr>
            </a:gs>
            <a:gs pos="50000">
              <a:srgbClr val="009877">
                <a:tint val="44500"/>
                <a:satMod val="160000"/>
              </a:srgbClr>
            </a:gs>
            <a:gs pos="100000">
              <a:srgbClr val="009877">
                <a:tint val="23500"/>
                <a:satMod val="160000"/>
              </a:srgbClr>
            </a:gs>
          </a:gsLst>
          <a:lin ang="8100000" scaled="1"/>
          <a:tileRect/>
        </a:gra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3889126" y="1228323"/>
        <a:ext cx="226205" cy="238729"/>
      </dsp:txXfrm>
    </dsp:sp>
    <dsp:sp modelId="{9F175284-CCEF-4936-B934-B8FC5F15631F}">
      <dsp:nvSpPr>
        <dsp:cNvPr id="0" name=""/>
        <dsp:cNvSpPr/>
      </dsp:nvSpPr>
      <dsp:spPr>
        <a:xfrm>
          <a:off x="4346316" y="838203"/>
          <a:ext cx="1603356" cy="1073779"/>
        </a:xfrm>
        <a:prstGeom prst="roundRect">
          <a:avLst>
            <a:gd name="adj" fmla="val 10000"/>
          </a:avLst>
        </a:prstGeom>
        <a:solidFill>
          <a:srgbClr val="00987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The student is eligible for </a:t>
          </a:r>
        </a:p>
        <a:p>
          <a:pPr marL="0" lvl="0" indent="0" algn="ctr" defTabSz="800100">
            <a:lnSpc>
              <a:spcPct val="90000"/>
            </a:lnSpc>
            <a:spcBef>
              <a:spcPct val="0"/>
            </a:spcBef>
            <a:spcAft>
              <a:spcPct val="35000"/>
            </a:spcAft>
            <a:buNone/>
          </a:pPr>
          <a:r>
            <a:rPr lang="en-US" sz="1800" kern="1200" dirty="0"/>
            <a:t>26-27</a:t>
          </a:r>
        </a:p>
      </dsp:txBody>
      <dsp:txXfrm>
        <a:off x="4377766" y="869653"/>
        <a:ext cx="1540456" cy="101087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D17E2C-A9F9-42E5-A63B-811A7E31C6BD}">
      <dsp:nvSpPr>
        <dsp:cNvPr id="0" name=""/>
        <dsp:cNvSpPr/>
      </dsp:nvSpPr>
      <dsp:spPr>
        <a:xfrm>
          <a:off x="0" y="741205"/>
          <a:ext cx="1319430" cy="1253989"/>
        </a:xfrm>
        <a:prstGeom prst="roundRect">
          <a:avLst>
            <a:gd name="adj" fmla="val 10000"/>
          </a:avLst>
        </a:prstGeom>
        <a:solidFill>
          <a:srgbClr val="00987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Fall 2025</a:t>
          </a:r>
        </a:p>
        <a:p>
          <a:pPr marL="0" lvl="0" indent="0" algn="ctr" defTabSz="755650">
            <a:lnSpc>
              <a:spcPct val="90000"/>
            </a:lnSpc>
            <a:spcBef>
              <a:spcPct val="0"/>
            </a:spcBef>
            <a:spcAft>
              <a:spcPct val="35000"/>
            </a:spcAft>
            <a:buNone/>
          </a:pPr>
          <a:r>
            <a:rPr lang="en-US" sz="1700" kern="1200" dirty="0"/>
            <a:t>8 completed hours</a:t>
          </a:r>
        </a:p>
      </dsp:txBody>
      <dsp:txXfrm>
        <a:off x="36728" y="777933"/>
        <a:ext cx="1245974" cy="1180533"/>
      </dsp:txXfrm>
    </dsp:sp>
    <dsp:sp modelId="{8606AF4D-880D-4DCB-BB23-A5ACB5EF0372}">
      <dsp:nvSpPr>
        <dsp:cNvPr id="0" name=""/>
        <dsp:cNvSpPr/>
      </dsp:nvSpPr>
      <dsp:spPr>
        <a:xfrm rot="57095">
          <a:off x="1435090" y="1226643"/>
          <a:ext cx="245268" cy="312945"/>
        </a:xfrm>
        <a:prstGeom prst="rightArrow">
          <a:avLst>
            <a:gd name="adj1" fmla="val 60000"/>
            <a:gd name="adj2" fmla="val 50000"/>
          </a:avLst>
        </a:prstGeom>
        <a:gradFill flip="none" rotWithShape="0">
          <a:gsLst>
            <a:gs pos="0">
              <a:srgbClr val="009877">
                <a:tint val="66000"/>
                <a:satMod val="160000"/>
              </a:srgbClr>
            </a:gs>
            <a:gs pos="50000">
              <a:srgbClr val="009877">
                <a:tint val="44500"/>
                <a:satMod val="160000"/>
              </a:srgbClr>
            </a:gs>
            <a:gs pos="100000">
              <a:srgbClr val="009877">
                <a:tint val="23500"/>
                <a:satMod val="160000"/>
              </a:srgbClr>
            </a:gs>
          </a:gsLst>
          <a:lin ang="8100000" scaled="1"/>
          <a:tileRect/>
        </a:gra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1435095" y="1288621"/>
        <a:ext cx="171688" cy="187767"/>
      </dsp:txXfrm>
    </dsp:sp>
    <dsp:sp modelId="{0ACB81D4-3251-4D99-BC3D-E03C36361E7C}">
      <dsp:nvSpPr>
        <dsp:cNvPr id="0" name=""/>
        <dsp:cNvSpPr/>
      </dsp:nvSpPr>
      <dsp:spPr>
        <a:xfrm>
          <a:off x="1782137" y="792004"/>
          <a:ext cx="1522428" cy="1214965"/>
        </a:xfrm>
        <a:prstGeom prst="roundRect">
          <a:avLst>
            <a:gd name="adj" fmla="val 10000"/>
          </a:avLst>
        </a:prstGeom>
        <a:solidFill>
          <a:srgbClr val="00987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Winter 2025 12 completed hours</a:t>
          </a:r>
        </a:p>
      </dsp:txBody>
      <dsp:txXfrm>
        <a:off x="1817722" y="827589"/>
        <a:ext cx="1451258" cy="1143795"/>
      </dsp:txXfrm>
    </dsp:sp>
    <dsp:sp modelId="{C41D9C98-D7FD-48EF-9379-149EC7AC96F5}">
      <dsp:nvSpPr>
        <dsp:cNvPr id="0" name=""/>
        <dsp:cNvSpPr/>
      </dsp:nvSpPr>
      <dsp:spPr>
        <a:xfrm rot="21546907">
          <a:off x="3419723" y="1227592"/>
          <a:ext cx="244195" cy="312945"/>
        </a:xfrm>
        <a:prstGeom prst="rightArrow">
          <a:avLst>
            <a:gd name="adj1" fmla="val 60000"/>
            <a:gd name="adj2" fmla="val 50000"/>
          </a:avLst>
        </a:prstGeom>
        <a:gradFill flip="none" rotWithShape="0">
          <a:gsLst>
            <a:gs pos="0">
              <a:srgbClr val="009877">
                <a:tint val="66000"/>
                <a:satMod val="160000"/>
              </a:srgbClr>
            </a:gs>
            <a:gs pos="50000">
              <a:srgbClr val="009877">
                <a:tint val="44500"/>
                <a:satMod val="160000"/>
              </a:srgbClr>
            </a:gs>
            <a:gs pos="100000">
              <a:srgbClr val="009877">
                <a:tint val="23500"/>
                <a:satMod val="160000"/>
              </a:srgbClr>
            </a:gs>
          </a:gsLst>
          <a:lin ang="8100000" scaled="1"/>
          <a:tileRect/>
        </a:gra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3419727" y="1290747"/>
        <a:ext cx="170937" cy="187767"/>
      </dsp:txXfrm>
    </dsp:sp>
    <dsp:sp modelId="{A2E86306-CB96-4213-84A6-46C208E10344}">
      <dsp:nvSpPr>
        <dsp:cNvPr id="0" name=""/>
        <dsp:cNvSpPr/>
      </dsp:nvSpPr>
      <dsp:spPr>
        <a:xfrm>
          <a:off x="3765256" y="741205"/>
          <a:ext cx="1607542" cy="1253989"/>
        </a:xfrm>
        <a:prstGeom prst="roundRect">
          <a:avLst>
            <a:gd name="adj" fmla="val 10000"/>
          </a:avLst>
        </a:prstGeom>
        <a:solidFill>
          <a:srgbClr val="00987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Spring 2026</a:t>
          </a:r>
        </a:p>
        <a:p>
          <a:pPr marL="0" lvl="0" indent="0" algn="ctr" defTabSz="755650">
            <a:lnSpc>
              <a:spcPct val="90000"/>
            </a:lnSpc>
            <a:spcBef>
              <a:spcPct val="0"/>
            </a:spcBef>
            <a:spcAft>
              <a:spcPct val="35000"/>
            </a:spcAft>
            <a:buNone/>
          </a:pPr>
          <a:r>
            <a:rPr lang="en-US" sz="1700" kern="1200" dirty="0"/>
            <a:t>16 completed hours</a:t>
          </a:r>
        </a:p>
      </dsp:txBody>
      <dsp:txXfrm>
        <a:off x="3801984" y="777933"/>
        <a:ext cx="1534086" cy="1180533"/>
      </dsp:txXfrm>
    </dsp:sp>
    <dsp:sp modelId="{E9951F13-5A2C-4F3E-96B2-E9ADD3575418}">
      <dsp:nvSpPr>
        <dsp:cNvPr id="0" name=""/>
        <dsp:cNvSpPr/>
      </dsp:nvSpPr>
      <dsp:spPr>
        <a:xfrm rot="21568122">
          <a:off x="5477394" y="1202275"/>
          <a:ext cx="221763" cy="312945"/>
        </a:xfrm>
        <a:prstGeom prst="rightArrow">
          <a:avLst>
            <a:gd name="adj1" fmla="val 60000"/>
            <a:gd name="adj2" fmla="val 50000"/>
          </a:avLst>
        </a:prstGeom>
        <a:gradFill flip="none" rotWithShape="0">
          <a:gsLst>
            <a:gs pos="0">
              <a:srgbClr val="009877">
                <a:tint val="66000"/>
                <a:satMod val="160000"/>
              </a:srgbClr>
            </a:gs>
            <a:gs pos="50000">
              <a:srgbClr val="009877">
                <a:tint val="44500"/>
                <a:satMod val="160000"/>
              </a:srgbClr>
            </a:gs>
            <a:gs pos="100000">
              <a:srgbClr val="009877">
                <a:tint val="23500"/>
                <a:satMod val="160000"/>
              </a:srgbClr>
            </a:gs>
          </a:gsLst>
          <a:lin ang="8100000" scaled="1"/>
          <a:tileRect/>
        </a:gra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5477395" y="1265172"/>
        <a:ext cx="155234" cy="187767"/>
      </dsp:txXfrm>
    </dsp:sp>
    <dsp:sp modelId="{9F175284-CCEF-4936-B934-B8FC5F15631F}">
      <dsp:nvSpPr>
        <dsp:cNvPr id="0" name=""/>
        <dsp:cNvSpPr/>
      </dsp:nvSpPr>
      <dsp:spPr>
        <a:xfrm>
          <a:off x="5791201" y="721517"/>
          <a:ext cx="1801757" cy="1253989"/>
        </a:xfrm>
        <a:prstGeom prst="roundRect">
          <a:avLst>
            <a:gd name="adj" fmla="val 10000"/>
          </a:avLst>
        </a:prstGeom>
        <a:solidFill>
          <a:srgbClr val="00987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The student is eligible for </a:t>
          </a:r>
        </a:p>
        <a:p>
          <a:pPr marL="0" lvl="0" indent="0" algn="ctr" defTabSz="755650">
            <a:lnSpc>
              <a:spcPct val="90000"/>
            </a:lnSpc>
            <a:spcBef>
              <a:spcPct val="0"/>
            </a:spcBef>
            <a:spcAft>
              <a:spcPct val="35000"/>
            </a:spcAft>
            <a:buNone/>
          </a:pPr>
          <a:r>
            <a:rPr lang="en-US" sz="1700" kern="1200" dirty="0"/>
            <a:t>26-27</a:t>
          </a:r>
        </a:p>
      </dsp:txBody>
      <dsp:txXfrm>
        <a:off x="5827929" y="758245"/>
        <a:ext cx="1728301" cy="118053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D17E2C-A9F9-42E5-A63B-811A7E31C6BD}">
      <dsp:nvSpPr>
        <dsp:cNvPr id="0" name=""/>
        <dsp:cNvSpPr/>
      </dsp:nvSpPr>
      <dsp:spPr>
        <a:xfrm>
          <a:off x="0" y="792413"/>
          <a:ext cx="959564" cy="583587"/>
        </a:xfrm>
        <a:prstGeom prst="roundRect">
          <a:avLst>
            <a:gd name="adj" fmla="val 10000"/>
          </a:avLst>
        </a:prstGeom>
        <a:solidFill>
          <a:srgbClr val="5D0C8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Student</a:t>
          </a:r>
        </a:p>
        <a:p>
          <a:pPr marL="0" lvl="0" indent="0" algn="ctr" defTabSz="533400">
            <a:lnSpc>
              <a:spcPct val="90000"/>
            </a:lnSpc>
            <a:spcBef>
              <a:spcPct val="0"/>
            </a:spcBef>
            <a:spcAft>
              <a:spcPct val="35000"/>
            </a:spcAft>
            <a:buNone/>
          </a:pPr>
          <a:r>
            <a:rPr lang="en-US" sz="1200" kern="1200" dirty="0"/>
            <a:t>B</a:t>
          </a:r>
        </a:p>
      </dsp:txBody>
      <dsp:txXfrm>
        <a:off x="17093" y="809506"/>
        <a:ext cx="925378" cy="549401"/>
      </dsp:txXfrm>
    </dsp:sp>
    <dsp:sp modelId="{8606AF4D-880D-4DCB-BB23-A5ACB5EF0372}">
      <dsp:nvSpPr>
        <dsp:cNvPr id="0" name=""/>
        <dsp:cNvSpPr/>
      </dsp:nvSpPr>
      <dsp:spPr>
        <a:xfrm rot="21397126">
          <a:off x="1097921" y="866288"/>
          <a:ext cx="294373" cy="345402"/>
        </a:xfrm>
        <a:prstGeom prst="rightArrow">
          <a:avLst>
            <a:gd name="adj1" fmla="val 60000"/>
            <a:gd name="adj2" fmla="val 50000"/>
          </a:avLst>
        </a:prstGeom>
        <a:gradFill flip="none" rotWithShape="0">
          <a:gsLst>
            <a:gs pos="0">
              <a:srgbClr val="5D0C8B"/>
            </a:gs>
            <a:gs pos="100000">
              <a:srgbClr val="D60093"/>
            </a:gs>
            <a:gs pos="100000">
              <a:srgbClr val="009877">
                <a:tint val="23500"/>
                <a:satMod val="160000"/>
              </a:srgbClr>
            </a:gs>
          </a:gsLst>
          <a:lin ang="8100000" scaled="1"/>
          <a:tileRect/>
        </a:gra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a:off x="1097998" y="937972"/>
        <a:ext cx="206061" cy="207242"/>
      </dsp:txXfrm>
    </dsp:sp>
    <dsp:sp modelId="{D5209F2A-70E9-4034-B267-CA8289345548}">
      <dsp:nvSpPr>
        <dsp:cNvPr id="0" name=""/>
        <dsp:cNvSpPr/>
      </dsp:nvSpPr>
      <dsp:spPr>
        <a:xfrm>
          <a:off x="1514019" y="194746"/>
          <a:ext cx="1392751" cy="1574424"/>
        </a:xfrm>
        <a:prstGeom prst="roundRect">
          <a:avLst>
            <a:gd name="adj" fmla="val 10000"/>
          </a:avLst>
        </a:prstGeom>
        <a:solidFill>
          <a:srgbClr val="5D0C8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Summer 2024  </a:t>
          </a:r>
        </a:p>
        <a:p>
          <a:pPr marL="0" lvl="0" indent="0" algn="ctr" defTabSz="533400">
            <a:lnSpc>
              <a:spcPct val="90000"/>
            </a:lnSpc>
            <a:spcBef>
              <a:spcPct val="0"/>
            </a:spcBef>
            <a:spcAft>
              <a:spcPct val="35000"/>
            </a:spcAft>
            <a:buNone/>
          </a:pPr>
          <a:r>
            <a:rPr lang="en-US" sz="1200" kern="1200" dirty="0"/>
            <a:t>7 completed hours</a:t>
          </a:r>
        </a:p>
      </dsp:txBody>
      <dsp:txXfrm>
        <a:off x="1554811" y="235538"/>
        <a:ext cx="1311167" cy="1492840"/>
      </dsp:txXfrm>
    </dsp:sp>
    <dsp:sp modelId="{46F415D1-1843-48D3-B70E-BE10C02D6DCC}">
      <dsp:nvSpPr>
        <dsp:cNvPr id="0" name=""/>
        <dsp:cNvSpPr/>
      </dsp:nvSpPr>
      <dsp:spPr>
        <a:xfrm rot="48248">
          <a:off x="3022475" y="822377"/>
          <a:ext cx="245343" cy="345402"/>
        </a:xfrm>
        <a:prstGeom prst="rightArrow">
          <a:avLst>
            <a:gd name="adj1" fmla="val 60000"/>
            <a:gd name="adj2" fmla="val 50000"/>
          </a:avLst>
        </a:prstGeom>
        <a:gradFill rotWithShape="0">
          <a:gsLst>
            <a:gs pos="0">
              <a:srgbClr val="D60093"/>
            </a:gs>
            <a:gs pos="74000">
              <a:srgbClr val="5D0C8B"/>
            </a:gs>
            <a:gs pos="83000">
              <a:srgbClr val="5D0C8B"/>
            </a:gs>
            <a:gs pos="100000">
              <a:srgbClr val="5D0C8B"/>
            </a:gs>
          </a:gsLst>
          <a:lin ang="5400000" scaled="1"/>
        </a:gra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a:off x="3022479" y="890941"/>
        <a:ext cx="171740" cy="207242"/>
      </dsp:txXfrm>
    </dsp:sp>
    <dsp:sp modelId="{A2E86306-CB96-4213-84A6-46C208E10344}">
      <dsp:nvSpPr>
        <dsp:cNvPr id="0" name=""/>
        <dsp:cNvSpPr/>
      </dsp:nvSpPr>
      <dsp:spPr>
        <a:xfrm>
          <a:off x="3369637" y="246836"/>
          <a:ext cx="1392751" cy="1522334"/>
        </a:xfrm>
        <a:prstGeom prst="roundRect">
          <a:avLst>
            <a:gd name="adj" fmla="val 10000"/>
          </a:avLst>
        </a:prstGeom>
        <a:solidFill>
          <a:srgbClr val="5D0C8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Fall 2024</a:t>
          </a:r>
        </a:p>
        <a:p>
          <a:pPr marL="0" lvl="0" indent="0" algn="ctr" defTabSz="533400">
            <a:lnSpc>
              <a:spcPct val="90000"/>
            </a:lnSpc>
            <a:spcBef>
              <a:spcPct val="0"/>
            </a:spcBef>
            <a:spcAft>
              <a:spcPct val="35000"/>
            </a:spcAft>
            <a:buNone/>
          </a:pPr>
          <a:r>
            <a:rPr lang="en-US" sz="1200" kern="1200" dirty="0"/>
            <a:t>8 completed hours</a:t>
          </a:r>
        </a:p>
      </dsp:txBody>
      <dsp:txXfrm>
        <a:off x="3410429" y="287628"/>
        <a:ext cx="1311167" cy="1440750"/>
      </dsp:txXfrm>
    </dsp:sp>
    <dsp:sp modelId="{E9951F13-5A2C-4F3E-96B2-E9ADD3575418}">
      <dsp:nvSpPr>
        <dsp:cNvPr id="0" name=""/>
        <dsp:cNvSpPr/>
      </dsp:nvSpPr>
      <dsp:spPr>
        <a:xfrm rot="19368">
          <a:off x="4901662" y="840842"/>
          <a:ext cx="295268" cy="345402"/>
        </a:xfrm>
        <a:prstGeom prst="rightArrow">
          <a:avLst>
            <a:gd name="adj1" fmla="val 60000"/>
            <a:gd name="adj2" fmla="val 50000"/>
          </a:avLst>
        </a:prstGeom>
        <a:gradFill flip="none" rotWithShape="0">
          <a:gsLst>
            <a:gs pos="0">
              <a:srgbClr val="5D0C8B"/>
            </a:gs>
            <a:gs pos="100000">
              <a:srgbClr val="D60093"/>
            </a:gs>
            <a:gs pos="100000">
              <a:srgbClr val="009877">
                <a:tint val="23500"/>
                <a:satMod val="160000"/>
              </a:srgbClr>
            </a:gs>
          </a:gsLst>
          <a:lin ang="8100000" scaled="1"/>
          <a:tileRect/>
        </a:gra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a:off x="4901663" y="909672"/>
        <a:ext cx="206688" cy="207242"/>
      </dsp:txXfrm>
    </dsp:sp>
    <dsp:sp modelId="{A77E0074-51CE-4F35-82FB-00E7E6DF7134}">
      <dsp:nvSpPr>
        <dsp:cNvPr id="0" name=""/>
        <dsp:cNvSpPr/>
      </dsp:nvSpPr>
      <dsp:spPr>
        <a:xfrm>
          <a:off x="5319490" y="268807"/>
          <a:ext cx="1392751" cy="1500363"/>
        </a:xfrm>
        <a:prstGeom prst="roundRect">
          <a:avLst>
            <a:gd name="adj" fmla="val 10000"/>
          </a:avLst>
        </a:prstGeom>
        <a:solidFill>
          <a:srgbClr val="5D0C8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Spring 2025</a:t>
          </a:r>
        </a:p>
        <a:p>
          <a:pPr marL="0" lvl="0" indent="0" algn="ctr" defTabSz="533400">
            <a:lnSpc>
              <a:spcPct val="90000"/>
            </a:lnSpc>
            <a:spcBef>
              <a:spcPct val="0"/>
            </a:spcBef>
            <a:spcAft>
              <a:spcPct val="35000"/>
            </a:spcAft>
            <a:buNone/>
          </a:pPr>
          <a:r>
            <a:rPr lang="en-US" sz="1200" kern="1200" dirty="0"/>
            <a:t>15 completed hours</a:t>
          </a:r>
        </a:p>
      </dsp:txBody>
      <dsp:txXfrm>
        <a:off x="5360282" y="309599"/>
        <a:ext cx="1311167" cy="1418779"/>
      </dsp:txXfrm>
    </dsp:sp>
    <dsp:sp modelId="{36EE7320-0890-445B-AFCD-75B7902C350E}">
      <dsp:nvSpPr>
        <dsp:cNvPr id="0" name=""/>
        <dsp:cNvSpPr/>
      </dsp:nvSpPr>
      <dsp:spPr>
        <a:xfrm rot="21546979">
          <a:off x="6846498" y="831280"/>
          <a:ext cx="284694" cy="345402"/>
        </a:xfrm>
        <a:prstGeom prst="rightArrow">
          <a:avLst>
            <a:gd name="adj1" fmla="val 60000"/>
            <a:gd name="adj2" fmla="val 50000"/>
          </a:avLst>
        </a:prstGeom>
        <a:gradFill flip="none" rotWithShape="0">
          <a:gsLst>
            <a:gs pos="0">
              <a:srgbClr val="5D0C8B"/>
            </a:gs>
            <a:gs pos="100000">
              <a:srgbClr val="D60093"/>
            </a:gs>
            <a:gs pos="100000">
              <a:srgbClr val="009877">
                <a:tint val="23500"/>
                <a:satMod val="160000"/>
              </a:srgbClr>
            </a:gs>
          </a:gsLst>
          <a:lin ang="8100000" scaled="1"/>
          <a:tileRect/>
        </a:gra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a:off x="6846503" y="901019"/>
        <a:ext cx="199286" cy="207242"/>
      </dsp:txXfrm>
    </dsp:sp>
    <dsp:sp modelId="{9F175284-CCEF-4936-B934-B8FC5F15631F}">
      <dsp:nvSpPr>
        <dsp:cNvPr id="0" name=""/>
        <dsp:cNvSpPr/>
      </dsp:nvSpPr>
      <dsp:spPr>
        <a:xfrm>
          <a:off x="7249337" y="209273"/>
          <a:ext cx="1392751" cy="1559897"/>
        </a:xfrm>
        <a:prstGeom prst="roundRect">
          <a:avLst>
            <a:gd name="adj" fmla="val 10000"/>
          </a:avLst>
        </a:prstGeom>
        <a:solidFill>
          <a:srgbClr val="5D0C8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Is the student eligible for </a:t>
          </a:r>
        </a:p>
        <a:p>
          <a:pPr marL="0" lvl="0" indent="0" algn="ctr" defTabSz="533400">
            <a:lnSpc>
              <a:spcPct val="90000"/>
            </a:lnSpc>
            <a:spcBef>
              <a:spcPct val="0"/>
            </a:spcBef>
            <a:spcAft>
              <a:spcPct val="35000"/>
            </a:spcAft>
            <a:buNone/>
          </a:pPr>
          <a:r>
            <a:rPr lang="en-US" sz="1200" kern="1200" dirty="0"/>
            <a:t>2025-26?</a:t>
          </a:r>
        </a:p>
        <a:p>
          <a:pPr marL="0" lvl="0" indent="0" algn="ctr" defTabSz="533400">
            <a:lnSpc>
              <a:spcPct val="90000"/>
            </a:lnSpc>
            <a:spcBef>
              <a:spcPct val="0"/>
            </a:spcBef>
            <a:spcAft>
              <a:spcPct val="35000"/>
            </a:spcAft>
            <a:buNone/>
          </a:pPr>
          <a:r>
            <a:rPr lang="en-US" sz="1200" kern="1200" dirty="0"/>
            <a:t>No</a:t>
          </a:r>
        </a:p>
      </dsp:txBody>
      <dsp:txXfrm>
        <a:off x="7290129" y="250065"/>
        <a:ext cx="1311167" cy="147831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EF4422-A619-4685-B368-2986B5278A7B}">
      <dsp:nvSpPr>
        <dsp:cNvPr id="0" name=""/>
        <dsp:cNvSpPr/>
      </dsp:nvSpPr>
      <dsp:spPr>
        <a:xfrm>
          <a:off x="1235" y="389630"/>
          <a:ext cx="1180598" cy="605734"/>
        </a:xfrm>
        <a:prstGeom prst="roundRect">
          <a:avLst>
            <a:gd name="adj" fmla="val 10000"/>
          </a:avLst>
        </a:prstGeom>
        <a:solidFill>
          <a:srgbClr val="5D0C8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Student </a:t>
          </a:r>
        </a:p>
        <a:p>
          <a:pPr marL="0" lvl="0" indent="0" algn="ctr" defTabSz="577850">
            <a:lnSpc>
              <a:spcPct val="90000"/>
            </a:lnSpc>
            <a:spcBef>
              <a:spcPct val="0"/>
            </a:spcBef>
            <a:spcAft>
              <a:spcPct val="35000"/>
            </a:spcAft>
            <a:buNone/>
          </a:pPr>
          <a:r>
            <a:rPr lang="en-US" sz="1300" kern="1200" dirty="0"/>
            <a:t>A</a:t>
          </a:r>
        </a:p>
      </dsp:txBody>
      <dsp:txXfrm>
        <a:off x="18976" y="407371"/>
        <a:ext cx="1145116" cy="570252"/>
      </dsp:txXfrm>
    </dsp:sp>
    <dsp:sp modelId="{63E5D6CE-3250-46AE-923F-2543D1B2710F}">
      <dsp:nvSpPr>
        <dsp:cNvPr id="0" name=""/>
        <dsp:cNvSpPr/>
      </dsp:nvSpPr>
      <dsp:spPr>
        <a:xfrm>
          <a:off x="1350959" y="482781"/>
          <a:ext cx="358546" cy="419431"/>
        </a:xfrm>
        <a:prstGeom prst="rightArrow">
          <a:avLst>
            <a:gd name="adj1" fmla="val 60000"/>
            <a:gd name="adj2" fmla="val 50000"/>
          </a:avLst>
        </a:prstGeom>
        <a:gradFill flip="none" rotWithShape="0">
          <a:gsLst>
            <a:gs pos="0">
              <a:srgbClr val="5D0C8B"/>
            </a:gs>
            <a:gs pos="100000">
              <a:srgbClr val="D60093"/>
            </a:gs>
          </a:gsLst>
          <a:lin ang="8100000" scaled="1"/>
          <a:tileRect/>
        </a:gra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dirty="0"/>
        </a:p>
      </dsp:txBody>
      <dsp:txXfrm>
        <a:off x="1350959" y="566667"/>
        <a:ext cx="250982" cy="251659"/>
      </dsp:txXfrm>
    </dsp:sp>
    <dsp:sp modelId="{DD79BD51-8EE8-40F0-A1A0-0E5ACF67CE72}">
      <dsp:nvSpPr>
        <dsp:cNvPr id="0" name=""/>
        <dsp:cNvSpPr/>
      </dsp:nvSpPr>
      <dsp:spPr>
        <a:xfrm>
          <a:off x="1858336" y="161337"/>
          <a:ext cx="1691255" cy="1062320"/>
        </a:xfrm>
        <a:prstGeom prst="roundRect">
          <a:avLst>
            <a:gd name="adj" fmla="val 10000"/>
          </a:avLst>
        </a:prstGeom>
        <a:solidFill>
          <a:srgbClr val="5D0C8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Fall 2024</a:t>
          </a:r>
        </a:p>
        <a:p>
          <a:pPr marL="0" lvl="0" indent="0" algn="ctr" defTabSz="577850">
            <a:lnSpc>
              <a:spcPct val="90000"/>
            </a:lnSpc>
            <a:spcBef>
              <a:spcPct val="0"/>
            </a:spcBef>
            <a:spcAft>
              <a:spcPct val="35000"/>
            </a:spcAft>
            <a:buNone/>
          </a:pPr>
          <a:r>
            <a:rPr lang="en-US" sz="1300" kern="1200" dirty="0"/>
            <a:t>14 completed hours</a:t>
          </a:r>
        </a:p>
      </dsp:txBody>
      <dsp:txXfrm>
        <a:off x="1889450" y="192451"/>
        <a:ext cx="1629027" cy="1000092"/>
      </dsp:txXfrm>
    </dsp:sp>
    <dsp:sp modelId="{C131086E-70E7-4161-84ED-CF1FF1A7195B}">
      <dsp:nvSpPr>
        <dsp:cNvPr id="0" name=""/>
        <dsp:cNvSpPr/>
      </dsp:nvSpPr>
      <dsp:spPr>
        <a:xfrm>
          <a:off x="3718717" y="482781"/>
          <a:ext cx="358546" cy="419431"/>
        </a:xfrm>
        <a:prstGeom prst="rightArrow">
          <a:avLst>
            <a:gd name="adj1" fmla="val 60000"/>
            <a:gd name="adj2" fmla="val 50000"/>
          </a:avLst>
        </a:prstGeom>
        <a:gradFill rotWithShape="0">
          <a:gsLst>
            <a:gs pos="0">
              <a:srgbClr val="5D0C8B"/>
            </a:gs>
            <a:gs pos="100000">
              <a:srgbClr val="D60093"/>
            </a:gs>
          </a:gsLst>
          <a:lin ang="8100000" scaled="1"/>
        </a:gra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dirty="0"/>
        </a:p>
      </dsp:txBody>
      <dsp:txXfrm>
        <a:off x="3718717" y="566667"/>
        <a:ext cx="250982" cy="251659"/>
      </dsp:txXfrm>
    </dsp:sp>
    <dsp:sp modelId="{8746AF4A-254F-45AF-B175-6854108F5A1A}">
      <dsp:nvSpPr>
        <dsp:cNvPr id="0" name=""/>
        <dsp:cNvSpPr/>
      </dsp:nvSpPr>
      <dsp:spPr>
        <a:xfrm>
          <a:off x="4226094" y="161337"/>
          <a:ext cx="1691255" cy="1062320"/>
        </a:xfrm>
        <a:prstGeom prst="roundRect">
          <a:avLst>
            <a:gd name="adj" fmla="val 10000"/>
          </a:avLst>
        </a:prstGeom>
        <a:solidFill>
          <a:srgbClr val="5D0C8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Spring 2025</a:t>
          </a:r>
        </a:p>
        <a:p>
          <a:pPr marL="0" lvl="0" indent="0" algn="ctr" defTabSz="577850">
            <a:lnSpc>
              <a:spcPct val="90000"/>
            </a:lnSpc>
            <a:spcBef>
              <a:spcPct val="0"/>
            </a:spcBef>
            <a:spcAft>
              <a:spcPct val="35000"/>
            </a:spcAft>
            <a:buNone/>
          </a:pPr>
          <a:r>
            <a:rPr lang="en-US" sz="1300" kern="1200" dirty="0"/>
            <a:t>16 completed hours</a:t>
          </a:r>
        </a:p>
      </dsp:txBody>
      <dsp:txXfrm>
        <a:off x="4257208" y="192451"/>
        <a:ext cx="1629027" cy="1000092"/>
      </dsp:txXfrm>
    </dsp:sp>
    <dsp:sp modelId="{D77FB52E-4CC6-42AB-9F9F-201B290425C0}">
      <dsp:nvSpPr>
        <dsp:cNvPr id="0" name=""/>
        <dsp:cNvSpPr/>
      </dsp:nvSpPr>
      <dsp:spPr>
        <a:xfrm>
          <a:off x="6086476" y="482781"/>
          <a:ext cx="358546" cy="419431"/>
        </a:xfrm>
        <a:prstGeom prst="rightArrow">
          <a:avLst>
            <a:gd name="adj1" fmla="val 60000"/>
            <a:gd name="adj2" fmla="val 50000"/>
          </a:avLst>
        </a:prstGeom>
        <a:gradFill flip="none" rotWithShape="0">
          <a:gsLst>
            <a:gs pos="0">
              <a:srgbClr val="5D0C8B"/>
            </a:gs>
            <a:gs pos="100000">
              <a:srgbClr val="D60093"/>
            </a:gs>
            <a:gs pos="100000">
              <a:srgbClr val="009877">
                <a:tint val="23500"/>
                <a:satMod val="160000"/>
              </a:srgbClr>
            </a:gs>
          </a:gsLst>
          <a:lin ang="8100000" scaled="1"/>
          <a:tileRect/>
        </a:gra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dirty="0"/>
        </a:p>
      </dsp:txBody>
      <dsp:txXfrm>
        <a:off x="6086476" y="566667"/>
        <a:ext cx="250982" cy="251659"/>
      </dsp:txXfrm>
    </dsp:sp>
    <dsp:sp modelId="{F2F50043-5149-41E4-B636-5B2FD160FEEB}">
      <dsp:nvSpPr>
        <dsp:cNvPr id="0" name=""/>
        <dsp:cNvSpPr/>
      </dsp:nvSpPr>
      <dsp:spPr>
        <a:xfrm>
          <a:off x="6593853" y="161337"/>
          <a:ext cx="1691255" cy="1062320"/>
        </a:xfrm>
        <a:prstGeom prst="roundRect">
          <a:avLst>
            <a:gd name="adj" fmla="val 10000"/>
          </a:avLst>
        </a:prstGeom>
        <a:solidFill>
          <a:srgbClr val="5D0C8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Is the student eligible for 2025-26?</a:t>
          </a:r>
        </a:p>
        <a:p>
          <a:pPr marL="0" lvl="0" indent="0" algn="ctr" defTabSz="577850">
            <a:lnSpc>
              <a:spcPct val="90000"/>
            </a:lnSpc>
            <a:spcBef>
              <a:spcPct val="0"/>
            </a:spcBef>
            <a:spcAft>
              <a:spcPct val="35000"/>
            </a:spcAft>
            <a:buNone/>
          </a:pPr>
          <a:r>
            <a:rPr lang="en-US" sz="1300" kern="1200" dirty="0"/>
            <a:t>Yes</a:t>
          </a:r>
        </a:p>
      </dsp:txBody>
      <dsp:txXfrm>
        <a:off x="6624967" y="192451"/>
        <a:ext cx="1629027" cy="100009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D17E2C-A9F9-42E5-A63B-811A7E31C6BD}">
      <dsp:nvSpPr>
        <dsp:cNvPr id="0" name=""/>
        <dsp:cNvSpPr/>
      </dsp:nvSpPr>
      <dsp:spPr>
        <a:xfrm>
          <a:off x="97535" y="339744"/>
          <a:ext cx="794857" cy="950001"/>
        </a:xfrm>
        <a:prstGeom prst="roundRect">
          <a:avLst>
            <a:gd name="adj" fmla="val 10000"/>
          </a:avLst>
        </a:prstGeom>
        <a:solidFill>
          <a:srgbClr val="5D0C8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Student </a:t>
          </a:r>
        </a:p>
        <a:p>
          <a:pPr marL="0" lvl="0" indent="0" algn="ctr" defTabSz="666750">
            <a:lnSpc>
              <a:spcPct val="90000"/>
            </a:lnSpc>
            <a:spcBef>
              <a:spcPct val="0"/>
            </a:spcBef>
            <a:spcAft>
              <a:spcPct val="35000"/>
            </a:spcAft>
            <a:buNone/>
          </a:pPr>
          <a:r>
            <a:rPr lang="en-US" sz="1500" kern="1200" dirty="0"/>
            <a:t>D</a:t>
          </a:r>
        </a:p>
      </dsp:txBody>
      <dsp:txXfrm>
        <a:off x="120816" y="363025"/>
        <a:ext cx="748295" cy="903439"/>
      </dsp:txXfrm>
    </dsp:sp>
    <dsp:sp modelId="{8606AF4D-880D-4DCB-BB23-A5ACB5EF0372}">
      <dsp:nvSpPr>
        <dsp:cNvPr id="0" name=""/>
        <dsp:cNvSpPr/>
      </dsp:nvSpPr>
      <dsp:spPr>
        <a:xfrm rot="94245">
          <a:off x="1012101" y="654632"/>
          <a:ext cx="253978" cy="355551"/>
        </a:xfrm>
        <a:prstGeom prst="rightArrow">
          <a:avLst>
            <a:gd name="adj1" fmla="val 60000"/>
            <a:gd name="adj2" fmla="val 50000"/>
          </a:avLst>
        </a:prstGeom>
        <a:gradFill flip="none" rotWithShape="0">
          <a:gsLst>
            <a:gs pos="0">
              <a:srgbClr val="5D0C8B"/>
            </a:gs>
            <a:gs pos="100000">
              <a:srgbClr val="D60093"/>
            </a:gs>
            <a:gs pos="100000">
              <a:srgbClr val="009877">
                <a:tint val="23500"/>
                <a:satMod val="160000"/>
              </a:srgbClr>
            </a:gs>
          </a:gsLst>
          <a:lin ang="8100000" scaled="1"/>
          <a:tileRect/>
        </a:gra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dirty="0"/>
        </a:p>
      </dsp:txBody>
      <dsp:txXfrm>
        <a:off x="1012115" y="724698"/>
        <a:ext cx="177785" cy="213331"/>
      </dsp:txXfrm>
    </dsp:sp>
    <dsp:sp modelId="{B82BA4E5-E1BF-42D9-BDC5-04FE277F6D9A}">
      <dsp:nvSpPr>
        <dsp:cNvPr id="0" name=""/>
        <dsp:cNvSpPr/>
      </dsp:nvSpPr>
      <dsp:spPr>
        <a:xfrm>
          <a:off x="1371417" y="1671"/>
          <a:ext cx="1433673" cy="1713529"/>
        </a:xfrm>
        <a:prstGeom prst="roundRect">
          <a:avLst>
            <a:gd name="adj" fmla="val 10000"/>
          </a:avLst>
        </a:prstGeom>
        <a:solidFill>
          <a:srgbClr val="5D0C8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Fall 2024  </a:t>
          </a:r>
        </a:p>
        <a:p>
          <a:pPr marL="0" lvl="0" indent="0" algn="ctr" defTabSz="666750">
            <a:lnSpc>
              <a:spcPct val="90000"/>
            </a:lnSpc>
            <a:spcBef>
              <a:spcPct val="0"/>
            </a:spcBef>
            <a:spcAft>
              <a:spcPct val="35000"/>
            </a:spcAft>
            <a:buNone/>
          </a:pPr>
          <a:r>
            <a:rPr lang="en-US" sz="1500" kern="1200" dirty="0"/>
            <a:t>12 of 15 completed hours</a:t>
          </a:r>
        </a:p>
      </dsp:txBody>
      <dsp:txXfrm>
        <a:off x="1413408" y="43662"/>
        <a:ext cx="1349691" cy="1629547"/>
      </dsp:txXfrm>
    </dsp:sp>
    <dsp:sp modelId="{0B18FFA6-7B50-4D99-B844-DA7E843B7FB1}">
      <dsp:nvSpPr>
        <dsp:cNvPr id="0" name=""/>
        <dsp:cNvSpPr/>
      </dsp:nvSpPr>
      <dsp:spPr>
        <a:xfrm rot="21598498">
          <a:off x="2924207" y="680240"/>
          <a:ext cx="252527" cy="355551"/>
        </a:xfrm>
        <a:prstGeom prst="rightArrow">
          <a:avLst>
            <a:gd name="adj1" fmla="val 60000"/>
            <a:gd name="adj2" fmla="val 50000"/>
          </a:avLst>
        </a:prstGeom>
        <a:gradFill rotWithShape="0">
          <a:gsLst>
            <a:gs pos="0">
              <a:srgbClr val="D60093"/>
            </a:gs>
            <a:gs pos="74000">
              <a:srgbClr val="5D0C8B"/>
            </a:gs>
            <a:gs pos="83000">
              <a:srgbClr val="5D0C8B"/>
            </a:gs>
            <a:gs pos="100000">
              <a:srgbClr val="5D0C8B"/>
            </a:gs>
          </a:gsLst>
          <a:lin ang="5400000" scaled="1"/>
        </a:gra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dirty="0"/>
        </a:p>
      </dsp:txBody>
      <dsp:txXfrm>
        <a:off x="2924207" y="751367"/>
        <a:ext cx="176769" cy="213331"/>
      </dsp:txXfrm>
    </dsp:sp>
    <dsp:sp modelId="{A2E86306-CB96-4213-84A6-46C208E10344}">
      <dsp:nvSpPr>
        <dsp:cNvPr id="0" name=""/>
        <dsp:cNvSpPr/>
      </dsp:nvSpPr>
      <dsp:spPr>
        <a:xfrm>
          <a:off x="3281558" y="2"/>
          <a:ext cx="1433673" cy="1715198"/>
        </a:xfrm>
        <a:prstGeom prst="roundRect">
          <a:avLst>
            <a:gd name="adj" fmla="val 10000"/>
          </a:avLst>
        </a:prstGeom>
        <a:solidFill>
          <a:srgbClr val="5D0C8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Spring 2025</a:t>
          </a:r>
        </a:p>
        <a:p>
          <a:pPr marL="0" lvl="0" indent="0" algn="ctr" defTabSz="666750">
            <a:lnSpc>
              <a:spcPct val="90000"/>
            </a:lnSpc>
            <a:spcBef>
              <a:spcPct val="0"/>
            </a:spcBef>
            <a:spcAft>
              <a:spcPct val="35000"/>
            </a:spcAft>
            <a:buNone/>
          </a:pPr>
          <a:r>
            <a:rPr lang="en-US" sz="1500" kern="1200" dirty="0"/>
            <a:t>0 completed hours</a:t>
          </a:r>
        </a:p>
      </dsp:txBody>
      <dsp:txXfrm>
        <a:off x="3323549" y="41993"/>
        <a:ext cx="1349691" cy="1631216"/>
      </dsp:txXfrm>
    </dsp:sp>
    <dsp:sp modelId="{E9951F13-5A2C-4F3E-96B2-E9ADD3575418}">
      <dsp:nvSpPr>
        <dsp:cNvPr id="0" name=""/>
        <dsp:cNvSpPr/>
      </dsp:nvSpPr>
      <dsp:spPr>
        <a:xfrm>
          <a:off x="4858598" y="679826"/>
          <a:ext cx="303938" cy="355551"/>
        </a:xfrm>
        <a:prstGeom prst="rightArrow">
          <a:avLst>
            <a:gd name="adj1" fmla="val 60000"/>
            <a:gd name="adj2" fmla="val 50000"/>
          </a:avLst>
        </a:prstGeom>
        <a:gradFill flip="none" rotWithShape="0">
          <a:gsLst>
            <a:gs pos="0">
              <a:srgbClr val="5D0C8B"/>
            </a:gs>
            <a:gs pos="100000">
              <a:srgbClr val="D60093"/>
            </a:gs>
            <a:gs pos="100000">
              <a:srgbClr val="009877">
                <a:tint val="23500"/>
                <a:satMod val="160000"/>
              </a:srgbClr>
            </a:gs>
          </a:gsLst>
          <a:lin ang="8100000" scaled="1"/>
          <a:tileRect/>
        </a:gra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dirty="0"/>
        </a:p>
      </dsp:txBody>
      <dsp:txXfrm>
        <a:off x="4858598" y="750936"/>
        <a:ext cx="212757" cy="213331"/>
      </dsp:txXfrm>
    </dsp:sp>
    <dsp:sp modelId="{A77E0074-51CE-4F35-82FB-00E7E6DF7134}">
      <dsp:nvSpPr>
        <dsp:cNvPr id="0" name=""/>
        <dsp:cNvSpPr/>
      </dsp:nvSpPr>
      <dsp:spPr>
        <a:xfrm>
          <a:off x="5288701" y="2"/>
          <a:ext cx="1433673" cy="1715198"/>
        </a:xfrm>
        <a:prstGeom prst="roundRect">
          <a:avLst>
            <a:gd name="adj" fmla="val 10000"/>
          </a:avLst>
        </a:prstGeom>
        <a:solidFill>
          <a:srgbClr val="5D0C8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Summer 2025</a:t>
          </a:r>
        </a:p>
        <a:p>
          <a:pPr marL="0" lvl="0" indent="0" algn="ctr" defTabSz="666750">
            <a:lnSpc>
              <a:spcPct val="90000"/>
            </a:lnSpc>
            <a:spcBef>
              <a:spcPct val="0"/>
            </a:spcBef>
            <a:spcAft>
              <a:spcPct val="35000"/>
            </a:spcAft>
            <a:buNone/>
          </a:pPr>
          <a:r>
            <a:rPr lang="en-US" sz="1500" kern="1200" dirty="0"/>
            <a:t>3 completed hours</a:t>
          </a:r>
        </a:p>
      </dsp:txBody>
      <dsp:txXfrm>
        <a:off x="5330692" y="41993"/>
        <a:ext cx="1349691" cy="1631216"/>
      </dsp:txXfrm>
    </dsp:sp>
    <dsp:sp modelId="{36EE7320-0890-445B-AFCD-75B7902C350E}">
      <dsp:nvSpPr>
        <dsp:cNvPr id="0" name=""/>
        <dsp:cNvSpPr/>
      </dsp:nvSpPr>
      <dsp:spPr>
        <a:xfrm>
          <a:off x="6860593" y="679826"/>
          <a:ext cx="293024" cy="355551"/>
        </a:xfrm>
        <a:prstGeom prst="rightArrow">
          <a:avLst>
            <a:gd name="adj1" fmla="val 60000"/>
            <a:gd name="adj2" fmla="val 50000"/>
          </a:avLst>
        </a:prstGeom>
        <a:gradFill flip="none" rotWithShape="0">
          <a:gsLst>
            <a:gs pos="0">
              <a:srgbClr val="5D0C8B"/>
            </a:gs>
            <a:gs pos="100000">
              <a:srgbClr val="D60093"/>
            </a:gs>
            <a:gs pos="100000">
              <a:srgbClr val="009877">
                <a:tint val="23500"/>
                <a:satMod val="160000"/>
              </a:srgbClr>
            </a:gs>
          </a:gsLst>
          <a:lin ang="8100000" scaled="1"/>
          <a:tileRect/>
        </a:gra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dirty="0"/>
        </a:p>
      </dsp:txBody>
      <dsp:txXfrm>
        <a:off x="6860593" y="750936"/>
        <a:ext cx="205117" cy="213331"/>
      </dsp:txXfrm>
    </dsp:sp>
    <dsp:sp modelId="{9F175284-CCEF-4936-B934-B8FC5F15631F}">
      <dsp:nvSpPr>
        <dsp:cNvPr id="0" name=""/>
        <dsp:cNvSpPr/>
      </dsp:nvSpPr>
      <dsp:spPr>
        <a:xfrm>
          <a:off x="7275250" y="2"/>
          <a:ext cx="1433673" cy="1715198"/>
        </a:xfrm>
        <a:prstGeom prst="roundRect">
          <a:avLst>
            <a:gd name="adj" fmla="val 10000"/>
          </a:avLst>
        </a:prstGeom>
        <a:solidFill>
          <a:srgbClr val="5D0C8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Is the student eligible for </a:t>
          </a:r>
        </a:p>
        <a:p>
          <a:pPr marL="0" lvl="0" indent="0" algn="ctr" defTabSz="666750">
            <a:lnSpc>
              <a:spcPct val="90000"/>
            </a:lnSpc>
            <a:spcBef>
              <a:spcPct val="0"/>
            </a:spcBef>
            <a:spcAft>
              <a:spcPct val="35000"/>
            </a:spcAft>
            <a:buNone/>
          </a:pPr>
          <a:r>
            <a:rPr lang="en-US" sz="1500" kern="1200" dirty="0"/>
            <a:t>2025-26?</a:t>
          </a:r>
        </a:p>
        <a:p>
          <a:pPr marL="0" lvl="0" indent="0" algn="ctr" defTabSz="666750">
            <a:lnSpc>
              <a:spcPct val="90000"/>
            </a:lnSpc>
            <a:spcBef>
              <a:spcPct val="0"/>
            </a:spcBef>
            <a:spcAft>
              <a:spcPct val="35000"/>
            </a:spcAft>
            <a:buNone/>
          </a:pPr>
          <a:r>
            <a:rPr lang="en-US" sz="1500" kern="1200" dirty="0"/>
            <a:t>Yes</a:t>
          </a:r>
        </a:p>
      </dsp:txBody>
      <dsp:txXfrm>
        <a:off x="7317241" y="41993"/>
        <a:ext cx="1349691" cy="163121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EF4422-A619-4685-B368-2986B5278A7B}">
      <dsp:nvSpPr>
        <dsp:cNvPr id="0" name=""/>
        <dsp:cNvSpPr/>
      </dsp:nvSpPr>
      <dsp:spPr>
        <a:xfrm>
          <a:off x="2744" y="194497"/>
          <a:ext cx="914090" cy="1136861"/>
        </a:xfrm>
        <a:prstGeom prst="roundRect">
          <a:avLst>
            <a:gd name="adj" fmla="val 10000"/>
          </a:avLst>
        </a:prstGeom>
        <a:solidFill>
          <a:srgbClr val="5D0C8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Student </a:t>
          </a:r>
        </a:p>
        <a:p>
          <a:pPr marL="0" lvl="0" indent="0" algn="ctr" defTabSz="755650">
            <a:lnSpc>
              <a:spcPct val="90000"/>
            </a:lnSpc>
            <a:spcBef>
              <a:spcPct val="0"/>
            </a:spcBef>
            <a:spcAft>
              <a:spcPct val="35000"/>
            </a:spcAft>
            <a:buNone/>
          </a:pPr>
          <a:r>
            <a:rPr lang="en-US" sz="1700" kern="1200" dirty="0"/>
            <a:t>C</a:t>
          </a:r>
        </a:p>
      </dsp:txBody>
      <dsp:txXfrm>
        <a:off x="29517" y="221270"/>
        <a:ext cx="860544" cy="1083315"/>
      </dsp:txXfrm>
    </dsp:sp>
    <dsp:sp modelId="{63E5D6CE-3250-46AE-923F-2543D1B2710F}">
      <dsp:nvSpPr>
        <dsp:cNvPr id="0" name=""/>
        <dsp:cNvSpPr/>
      </dsp:nvSpPr>
      <dsp:spPr>
        <a:xfrm>
          <a:off x="1101768" y="533610"/>
          <a:ext cx="392059" cy="458635"/>
        </a:xfrm>
        <a:prstGeom prst="rightArrow">
          <a:avLst>
            <a:gd name="adj1" fmla="val 60000"/>
            <a:gd name="adj2" fmla="val 50000"/>
          </a:avLst>
        </a:prstGeom>
        <a:gradFill flip="none" rotWithShape="0">
          <a:gsLst>
            <a:gs pos="0">
              <a:srgbClr val="5D0C8B"/>
            </a:gs>
            <a:gs pos="100000">
              <a:srgbClr val="D60093"/>
            </a:gs>
          </a:gsLst>
          <a:lin ang="8100000" scaled="1"/>
          <a:tileRect/>
        </a:gra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dirty="0"/>
        </a:p>
      </dsp:txBody>
      <dsp:txXfrm>
        <a:off x="1101768" y="625337"/>
        <a:ext cx="274441" cy="275181"/>
      </dsp:txXfrm>
    </dsp:sp>
    <dsp:sp modelId="{D8FE94A1-D4B1-412A-B683-38C081876403}">
      <dsp:nvSpPr>
        <dsp:cNvPr id="0" name=""/>
        <dsp:cNvSpPr/>
      </dsp:nvSpPr>
      <dsp:spPr>
        <a:xfrm>
          <a:off x="1656570" y="0"/>
          <a:ext cx="1849337" cy="1525856"/>
        </a:xfrm>
        <a:prstGeom prst="roundRect">
          <a:avLst>
            <a:gd name="adj" fmla="val 10000"/>
          </a:avLst>
        </a:prstGeom>
        <a:solidFill>
          <a:srgbClr val="5D0C8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Fall 2024</a:t>
          </a:r>
        </a:p>
        <a:p>
          <a:pPr marL="0" lvl="0" indent="0" algn="ctr" defTabSz="755650">
            <a:lnSpc>
              <a:spcPct val="90000"/>
            </a:lnSpc>
            <a:spcBef>
              <a:spcPct val="0"/>
            </a:spcBef>
            <a:spcAft>
              <a:spcPct val="35000"/>
            </a:spcAft>
            <a:buNone/>
          </a:pPr>
          <a:r>
            <a:rPr lang="en-US" sz="1700" kern="1200" dirty="0"/>
            <a:t>14 completed hours</a:t>
          </a:r>
        </a:p>
      </dsp:txBody>
      <dsp:txXfrm>
        <a:off x="1701261" y="44691"/>
        <a:ext cx="1759955" cy="1436474"/>
      </dsp:txXfrm>
    </dsp:sp>
    <dsp:sp modelId="{99E61596-14EE-45BD-A91D-34353E86603F}">
      <dsp:nvSpPr>
        <dsp:cNvPr id="0" name=""/>
        <dsp:cNvSpPr/>
      </dsp:nvSpPr>
      <dsp:spPr>
        <a:xfrm>
          <a:off x="3690841" y="533610"/>
          <a:ext cx="392059" cy="458635"/>
        </a:xfrm>
        <a:prstGeom prst="rightArrow">
          <a:avLst>
            <a:gd name="adj1" fmla="val 60000"/>
            <a:gd name="adj2" fmla="val 50000"/>
          </a:avLst>
        </a:prstGeom>
        <a:gradFill rotWithShape="0">
          <a:gsLst>
            <a:gs pos="0">
              <a:srgbClr val="D60093"/>
            </a:gs>
            <a:gs pos="74000">
              <a:srgbClr val="5D0C8B"/>
            </a:gs>
            <a:gs pos="83000">
              <a:srgbClr val="5D0C8B"/>
            </a:gs>
            <a:gs pos="100000">
              <a:srgbClr val="5D0C8B"/>
            </a:gs>
          </a:gsLst>
          <a:lin ang="5400000" scaled="1"/>
        </a:gra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dirty="0"/>
        </a:p>
      </dsp:txBody>
      <dsp:txXfrm>
        <a:off x="3690841" y="625337"/>
        <a:ext cx="274441" cy="275181"/>
      </dsp:txXfrm>
    </dsp:sp>
    <dsp:sp modelId="{8746AF4A-254F-45AF-B175-6854108F5A1A}">
      <dsp:nvSpPr>
        <dsp:cNvPr id="0" name=""/>
        <dsp:cNvSpPr/>
      </dsp:nvSpPr>
      <dsp:spPr>
        <a:xfrm>
          <a:off x="4245643" y="0"/>
          <a:ext cx="1849337" cy="1525856"/>
        </a:xfrm>
        <a:prstGeom prst="roundRect">
          <a:avLst>
            <a:gd name="adj" fmla="val 10000"/>
          </a:avLst>
        </a:prstGeom>
        <a:solidFill>
          <a:srgbClr val="5D0C8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Spring 2025</a:t>
          </a:r>
        </a:p>
        <a:p>
          <a:pPr marL="0" lvl="0" indent="0" algn="ctr" defTabSz="755650">
            <a:lnSpc>
              <a:spcPct val="90000"/>
            </a:lnSpc>
            <a:spcBef>
              <a:spcPct val="0"/>
            </a:spcBef>
            <a:spcAft>
              <a:spcPct val="35000"/>
            </a:spcAft>
            <a:buNone/>
          </a:pPr>
          <a:r>
            <a:rPr lang="en-US" sz="1700" kern="1200" dirty="0"/>
            <a:t>2 completed hours</a:t>
          </a:r>
        </a:p>
      </dsp:txBody>
      <dsp:txXfrm>
        <a:off x="4290334" y="44691"/>
        <a:ext cx="1759955" cy="1436474"/>
      </dsp:txXfrm>
    </dsp:sp>
    <dsp:sp modelId="{D77FB52E-4CC6-42AB-9F9F-201B290425C0}">
      <dsp:nvSpPr>
        <dsp:cNvPr id="0" name=""/>
        <dsp:cNvSpPr/>
      </dsp:nvSpPr>
      <dsp:spPr>
        <a:xfrm>
          <a:off x="6279914" y="533610"/>
          <a:ext cx="392059" cy="458635"/>
        </a:xfrm>
        <a:prstGeom prst="rightArrow">
          <a:avLst>
            <a:gd name="adj1" fmla="val 60000"/>
            <a:gd name="adj2" fmla="val 50000"/>
          </a:avLst>
        </a:prstGeom>
        <a:gradFill flip="none" rotWithShape="0">
          <a:gsLst>
            <a:gs pos="0">
              <a:srgbClr val="5D0C8B"/>
            </a:gs>
            <a:gs pos="100000">
              <a:srgbClr val="D60093"/>
            </a:gs>
            <a:gs pos="100000">
              <a:srgbClr val="009877">
                <a:tint val="23500"/>
                <a:satMod val="160000"/>
              </a:srgbClr>
            </a:gs>
          </a:gsLst>
          <a:lin ang="8100000" scaled="1"/>
          <a:tileRect/>
        </a:gra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dirty="0"/>
        </a:p>
      </dsp:txBody>
      <dsp:txXfrm>
        <a:off x="6279914" y="625337"/>
        <a:ext cx="274441" cy="275181"/>
      </dsp:txXfrm>
    </dsp:sp>
    <dsp:sp modelId="{F2F50043-5149-41E4-B636-5B2FD160FEEB}">
      <dsp:nvSpPr>
        <dsp:cNvPr id="0" name=""/>
        <dsp:cNvSpPr/>
      </dsp:nvSpPr>
      <dsp:spPr>
        <a:xfrm>
          <a:off x="6834715" y="0"/>
          <a:ext cx="1849337" cy="1525856"/>
        </a:xfrm>
        <a:prstGeom prst="roundRect">
          <a:avLst>
            <a:gd name="adj" fmla="val 10000"/>
          </a:avLst>
        </a:prstGeom>
        <a:solidFill>
          <a:srgbClr val="5D0C8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Is the student eligible for </a:t>
          </a:r>
          <a:br>
            <a:rPr lang="en-US" sz="1700" kern="1200" dirty="0"/>
          </a:br>
          <a:r>
            <a:rPr lang="en-US" sz="1700" kern="1200" dirty="0"/>
            <a:t>2025-26?</a:t>
          </a:r>
        </a:p>
        <a:p>
          <a:pPr marL="0" lvl="0" indent="0" algn="ctr" defTabSz="755650">
            <a:lnSpc>
              <a:spcPct val="90000"/>
            </a:lnSpc>
            <a:spcBef>
              <a:spcPct val="0"/>
            </a:spcBef>
            <a:spcAft>
              <a:spcPct val="35000"/>
            </a:spcAft>
            <a:buNone/>
          </a:pPr>
          <a:r>
            <a:rPr lang="en-US" sz="1700" kern="1200" dirty="0"/>
            <a:t>Yes</a:t>
          </a:r>
        </a:p>
      </dsp:txBody>
      <dsp:txXfrm>
        <a:off x="6879406" y="44691"/>
        <a:ext cx="1759955" cy="143647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EF4422-A619-4685-B368-2986B5278A7B}">
      <dsp:nvSpPr>
        <dsp:cNvPr id="0" name=""/>
        <dsp:cNvSpPr/>
      </dsp:nvSpPr>
      <dsp:spPr>
        <a:xfrm>
          <a:off x="4241" y="347364"/>
          <a:ext cx="1314896" cy="1896070"/>
        </a:xfrm>
        <a:prstGeom prst="roundRect">
          <a:avLst>
            <a:gd name="adj" fmla="val 10000"/>
          </a:avLst>
        </a:prstGeom>
        <a:solidFill>
          <a:srgbClr val="5D0C8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Fall 2024</a:t>
          </a:r>
        </a:p>
        <a:p>
          <a:pPr marL="0" lvl="0" indent="0" algn="ctr" defTabSz="533400">
            <a:lnSpc>
              <a:spcPct val="90000"/>
            </a:lnSpc>
            <a:spcBef>
              <a:spcPct val="0"/>
            </a:spcBef>
            <a:spcAft>
              <a:spcPct val="35000"/>
            </a:spcAft>
            <a:buNone/>
          </a:pPr>
          <a:r>
            <a:rPr lang="en-US" sz="1200" kern="1200" dirty="0"/>
            <a:t>12 completed hours</a:t>
          </a:r>
        </a:p>
      </dsp:txBody>
      <dsp:txXfrm>
        <a:off x="42753" y="385876"/>
        <a:ext cx="1237872" cy="1819046"/>
      </dsp:txXfrm>
    </dsp:sp>
    <dsp:sp modelId="{63E5D6CE-3250-46AE-923F-2543D1B2710F}">
      <dsp:nvSpPr>
        <dsp:cNvPr id="0" name=""/>
        <dsp:cNvSpPr/>
      </dsp:nvSpPr>
      <dsp:spPr>
        <a:xfrm rot="60829">
          <a:off x="1465578" y="1149326"/>
          <a:ext cx="310554" cy="326094"/>
        </a:xfrm>
        <a:prstGeom prst="rightArrow">
          <a:avLst>
            <a:gd name="adj1" fmla="val 60000"/>
            <a:gd name="adj2" fmla="val 50000"/>
          </a:avLst>
        </a:prstGeom>
        <a:gradFill flip="none" rotWithShape="0">
          <a:gsLst>
            <a:gs pos="0">
              <a:srgbClr val="5D0C8B"/>
            </a:gs>
            <a:gs pos="100000">
              <a:srgbClr val="D60093"/>
            </a:gs>
          </a:gsLst>
          <a:lin ang="8100000" scaled="1"/>
          <a:tileRect/>
        </a:gra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a:off x="1465585" y="1213721"/>
        <a:ext cx="217388" cy="195656"/>
      </dsp:txXfrm>
    </dsp:sp>
    <dsp:sp modelId="{8746AF4A-254F-45AF-B175-6854108F5A1A}">
      <dsp:nvSpPr>
        <dsp:cNvPr id="0" name=""/>
        <dsp:cNvSpPr/>
      </dsp:nvSpPr>
      <dsp:spPr>
        <a:xfrm>
          <a:off x="1904998" y="381001"/>
          <a:ext cx="1314896" cy="1896070"/>
        </a:xfrm>
        <a:prstGeom prst="roundRect">
          <a:avLst>
            <a:gd name="adj" fmla="val 10000"/>
          </a:avLst>
        </a:prstGeom>
        <a:solidFill>
          <a:srgbClr val="5D0C8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Spring 2025</a:t>
          </a:r>
        </a:p>
        <a:p>
          <a:pPr marL="0" lvl="0" indent="0" algn="ctr" defTabSz="533400">
            <a:lnSpc>
              <a:spcPct val="90000"/>
            </a:lnSpc>
            <a:spcBef>
              <a:spcPct val="0"/>
            </a:spcBef>
            <a:spcAft>
              <a:spcPct val="35000"/>
            </a:spcAft>
            <a:buNone/>
          </a:pPr>
          <a:r>
            <a:rPr lang="en-US" sz="1200" kern="1200" dirty="0"/>
            <a:t>12 completed hours</a:t>
          </a:r>
        </a:p>
      </dsp:txBody>
      <dsp:txXfrm>
        <a:off x="1943510" y="419513"/>
        <a:ext cx="1237872" cy="1819046"/>
      </dsp:txXfrm>
    </dsp:sp>
    <dsp:sp modelId="{D77FB52E-4CC6-42AB-9F9F-201B290425C0}">
      <dsp:nvSpPr>
        <dsp:cNvPr id="0" name=""/>
        <dsp:cNvSpPr/>
      </dsp:nvSpPr>
      <dsp:spPr>
        <a:xfrm rot="21535080">
          <a:off x="3336386" y="1149038"/>
          <a:ext cx="247054" cy="326094"/>
        </a:xfrm>
        <a:prstGeom prst="rightArrow">
          <a:avLst>
            <a:gd name="adj1" fmla="val 60000"/>
            <a:gd name="adj2" fmla="val 50000"/>
          </a:avLst>
        </a:prstGeom>
        <a:gradFill flip="none" rotWithShape="0">
          <a:gsLst>
            <a:gs pos="0">
              <a:srgbClr val="5D0C8B"/>
            </a:gs>
            <a:gs pos="100000">
              <a:srgbClr val="D60093"/>
            </a:gs>
            <a:gs pos="100000">
              <a:srgbClr val="009877">
                <a:tint val="23500"/>
                <a:satMod val="160000"/>
              </a:srgbClr>
            </a:gs>
          </a:gsLst>
          <a:lin ang="8100000" scaled="1"/>
          <a:tileRect/>
        </a:gra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a:off x="3336393" y="1214957"/>
        <a:ext cx="172938" cy="195656"/>
      </dsp:txXfrm>
    </dsp:sp>
    <dsp:sp modelId="{3DF3F4CA-5C72-46A3-9B51-F0BCB60E680E}">
      <dsp:nvSpPr>
        <dsp:cNvPr id="0" name=""/>
        <dsp:cNvSpPr/>
      </dsp:nvSpPr>
      <dsp:spPr>
        <a:xfrm>
          <a:off x="3685951" y="347364"/>
          <a:ext cx="1314896" cy="1896070"/>
        </a:xfrm>
        <a:prstGeom prst="roundRect">
          <a:avLst>
            <a:gd name="adj" fmla="val 10000"/>
          </a:avLst>
        </a:prstGeom>
        <a:solidFill>
          <a:srgbClr val="5D0C8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Does student meet renewal for 2025-26?</a:t>
          </a:r>
        </a:p>
        <a:p>
          <a:pPr marL="0" lvl="0" indent="0" algn="ctr" defTabSz="533400">
            <a:lnSpc>
              <a:spcPct val="90000"/>
            </a:lnSpc>
            <a:spcBef>
              <a:spcPct val="0"/>
            </a:spcBef>
            <a:spcAft>
              <a:spcPct val="35000"/>
            </a:spcAft>
            <a:buNone/>
          </a:pPr>
          <a:endParaRPr lang="en-US" sz="1200" kern="1200" dirty="0"/>
        </a:p>
        <a:p>
          <a:pPr marL="0" lvl="0" indent="0" algn="ctr" defTabSz="533400">
            <a:lnSpc>
              <a:spcPct val="90000"/>
            </a:lnSpc>
            <a:spcBef>
              <a:spcPct val="0"/>
            </a:spcBef>
            <a:spcAft>
              <a:spcPct val="35000"/>
            </a:spcAft>
            <a:buNone/>
          </a:pPr>
          <a:r>
            <a:rPr lang="en-US" sz="1200" kern="1200" dirty="0"/>
            <a:t>No</a:t>
          </a:r>
        </a:p>
      </dsp:txBody>
      <dsp:txXfrm>
        <a:off x="3724463" y="385876"/>
        <a:ext cx="1237872" cy="1819046"/>
      </dsp:txXfrm>
    </dsp:sp>
    <dsp:sp modelId="{6ACCBFF8-85EC-42B0-AFEE-D64785E89601}">
      <dsp:nvSpPr>
        <dsp:cNvPr id="0" name=""/>
        <dsp:cNvSpPr/>
      </dsp:nvSpPr>
      <dsp:spPr>
        <a:xfrm>
          <a:off x="5132337" y="1132352"/>
          <a:ext cx="278758" cy="326094"/>
        </a:xfrm>
        <a:prstGeom prst="rightArrow">
          <a:avLst>
            <a:gd name="adj1" fmla="val 60000"/>
            <a:gd name="adj2" fmla="val 50000"/>
          </a:avLst>
        </a:prstGeom>
        <a:gradFill rotWithShape="0">
          <a:gsLst>
            <a:gs pos="0">
              <a:srgbClr val="5D0C8B"/>
            </a:gs>
            <a:gs pos="100000">
              <a:srgbClr val="D60093"/>
            </a:gs>
            <a:gs pos="100000">
              <a:srgbClr val="009877">
                <a:tint val="23500"/>
                <a:satMod val="160000"/>
              </a:srgbClr>
            </a:gs>
          </a:gsLst>
          <a:lin ang="8100000" scaled="1"/>
        </a:gra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a:off x="5132337" y="1197571"/>
        <a:ext cx="195131" cy="195656"/>
      </dsp:txXfrm>
    </dsp:sp>
    <dsp:sp modelId="{F2F50043-5149-41E4-B636-5B2FD160FEEB}">
      <dsp:nvSpPr>
        <dsp:cNvPr id="0" name=""/>
        <dsp:cNvSpPr/>
      </dsp:nvSpPr>
      <dsp:spPr>
        <a:xfrm>
          <a:off x="5526806" y="347364"/>
          <a:ext cx="1314896" cy="1896070"/>
        </a:xfrm>
        <a:prstGeom prst="roundRect">
          <a:avLst>
            <a:gd name="adj" fmla="val 10000"/>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Fall 2025</a:t>
          </a:r>
        </a:p>
        <a:p>
          <a:pPr marL="0" lvl="0" indent="0" algn="ctr" defTabSz="533400">
            <a:lnSpc>
              <a:spcPct val="90000"/>
            </a:lnSpc>
            <a:spcBef>
              <a:spcPct val="0"/>
            </a:spcBef>
            <a:spcAft>
              <a:spcPct val="35000"/>
            </a:spcAft>
            <a:buNone/>
          </a:pPr>
          <a:r>
            <a:rPr lang="en-US" sz="1200" kern="1200" dirty="0"/>
            <a:t>12 completed</a:t>
          </a:r>
        </a:p>
        <a:p>
          <a:pPr marL="0" lvl="0" indent="0" algn="ctr" defTabSz="533400">
            <a:lnSpc>
              <a:spcPct val="90000"/>
            </a:lnSpc>
            <a:spcBef>
              <a:spcPct val="0"/>
            </a:spcBef>
            <a:spcAft>
              <a:spcPct val="35000"/>
            </a:spcAft>
            <a:buNone/>
          </a:pPr>
          <a:r>
            <a:rPr lang="en-US" sz="1200" kern="1200" dirty="0"/>
            <a:t>hours</a:t>
          </a:r>
        </a:p>
      </dsp:txBody>
      <dsp:txXfrm>
        <a:off x="5565318" y="385876"/>
        <a:ext cx="1237872" cy="1819046"/>
      </dsp:txXfrm>
    </dsp:sp>
    <dsp:sp modelId="{C2600FF5-C2BC-4B9B-A504-63B9FDEB1F9E}">
      <dsp:nvSpPr>
        <dsp:cNvPr id="0" name=""/>
        <dsp:cNvSpPr/>
      </dsp:nvSpPr>
      <dsp:spPr>
        <a:xfrm>
          <a:off x="6973192" y="1132352"/>
          <a:ext cx="278758" cy="326094"/>
        </a:xfrm>
        <a:prstGeom prst="rightArrow">
          <a:avLst>
            <a:gd name="adj1" fmla="val 60000"/>
            <a:gd name="adj2" fmla="val 50000"/>
          </a:avLst>
        </a:prstGeom>
        <a:gradFill rotWithShape="0">
          <a:gsLst>
            <a:gs pos="0">
              <a:srgbClr val="D60093"/>
            </a:gs>
            <a:gs pos="74000">
              <a:srgbClr val="5D0C8B"/>
            </a:gs>
            <a:gs pos="83000">
              <a:srgbClr val="5D0C8B"/>
            </a:gs>
            <a:gs pos="100000">
              <a:srgbClr val="5D0C8B"/>
            </a:gs>
          </a:gsLst>
          <a:lin ang="5400000" scaled="1"/>
        </a:gra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a:off x="6973192" y="1197571"/>
        <a:ext cx="195131" cy="195656"/>
      </dsp:txXfrm>
    </dsp:sp>
    <dsp:sp modelId="{3BD52FD6-4868-4290-AF5F-1091E2F6C054}">
      <dsp:nvSpPr>
        <dsp:cNvPr id="0" name=""/>
        <dsp:cNvSpPr/>
      </dsp:nvSpPr>
      <dsp:spPr>
        <a:xfrm>
          <a:off x="7367661" y="347364"/>
          <a:ext cx="1314896" cy="1896070"/>
        </a:xfrm>
        <a:prstGeom prst="roundRect">
          <a:avLst>
            <a:gd name="adj" fmla="val 10000"/>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Spring 2026</a:t>
          </a:r>
        </a:p>
        <a:p>
          <a:pPr marL="0" lvl="0" indent="0" algn="ctr" defTabSz="533400">
            <a:lnSpc>
              <a:spcPct val="90000"/>
            </a:lnSpc>
            <a:spcBef>
              <a:spcPct val="0"/>
            </a:spcBef>
            <a:spcAft>
              <a:spcPct val="35000"/>
            </a:spcAft>
            <a:buNone/>
          </a:pPr>
          <a:r>
            <a:rPr lang="en-US" sz="1200" kern="1200" dirty="0"/>
            <a:t>Second Chance Promise Renewal Request</a:t>
          </a:r>
        </a:p>
        <a:p>
          <a:pPr marL="0" lvl="0" indent="0" algn="ctr" defTabSz="533400">
            <a:lnSpc>
              <a:spcPct val="90000"/>
            </a:lnSpc>
            <a:spcBef>
              <a:spcPct val="0"/>
            </a:spcBef>
            <a:spcAft>
              <a:spcPct val="35000"/>
            </a:spcAft>
            <a:buNone/>
          </a:pPr>
          <a:r>
            <a:rPr lang="en-US" sz="1200" kern="1200" dirty="0"/>
            <a:t>Fall 2025 counts as a semester of utilization</a:t>
          </a:r>
        </a:p>
        <a:p>
          <a:pPr marL="0" lvl="0" indent="0" algn="ctr" defTabSz="533400">
            <a:lnSpc>
              <a:spcPct val="90000"/>
            </a:lnSpc>
            <a:spcBef>
              <a:spcPct val="0"/>
            </a:spcBef>
            <a:spcAft>
              <a:spcPct val="35000"/>
            </a:spcAft>
            <a:buNone/>
          </a:pPr>
          <a:r>
            <a:rPr lang="en-US" sz="1200" kern="1200" dirty="0"/>
            <a:t>Reinstate Spring 2026</a:t>
          </a:r>
        </a:p>
      </dsp:txBody>
      <dsp:txXfrm>
        <a:off x="7406173" y="385876"/>
        <a:ext cx="1237872" cy="1819046"/>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9E807A10-2C76-4502-9C71-32DC393FC412}" type="datetimeFigureOut">
              <a:rPr lang="en-US" smtClean="0"/>
              <a:pPr/>
              <a:t>12/10/2025</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B65205D5-A62B-4F33-AEF2-15A518F187DC}" type="slidenum">
              <a:rPr lang="en-US" smtClean="0"/>
              <a:pPr/>
              <a:t>‹#›</a:t>
            </a:fld>
            <a:endParaRPr lang="en-US"/>
          </a:p>
        </p:txBody>
      </p:sp>
    </p:spTree>
    <p:extLst>
      <p:ext uri="{BB962C8B-B14F-4D97-AF65-F5344CB8AC3E}">
        <p14:creationId xmlns:p14="http://schemas.microsoft.com/office/powerpoint/2010/main" val="2350226962"/>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0-04T14:30:19.789"/>
    </inkml:context>
    <inkml:brush xml:id="br0">
      <inkml:brushProperty name="width" value="0.2" units="cm"/>
      <inkml:brushProperty name="height" value="0.4" units="cm"/>
      <inkml:brushProperty name="color" value="#D9AEFF"/>
      <inkml:brushProperty name="tip" value="rectangle"/>
      <inkml:brushProperty name="rasterOp" value="maskPen"/>
      <inkml:brushProperty name="ignorePressure" value="1"/>
    </inkml:brush>
  </inkml:definitions>
  <inkml:trace contextRef="#ctx0" brushRef="#br0">1 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0-04T14:30:19.789"/>
    </inkml:context>
    <inkml:brush xml:id="br0">
      <inkml:brushProperty name="width" value="0.2" units="cm"/>
      <inkml:brushProperty name="height" value="0.4" units="cm"/>
      <inkml:brushProperty name="color" value="#D9AEFF"/>
      <inkml:brushProperty name="tip" value="rectangle"/>
      <inkml:brushProperty name="rasterOp" value="maskPen"/>
      <inkml:brushProperty name="ignorePressure" value="1"/>
    </inkml:brush>
  </inkml:definitions>
  <inkml:trace contextRef="#ctx0" brushRef="#br0">1 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3-22T17:33:16.768"/>
    </inkml:context>
    <inkml:brush xml:id="br0">
      <inkml:brushProperty name="width" value="0.05" units="cm"/>
      <inkml:brushProperty name="height" value="0.05" units="cm"/>
      <inkml:brushProperty name="color" value="#E71224"/>
    </inkml:brush>
  </inkml:definitions>
  <inkml:trace contextRef="#ctx0" brushRef="#br0">1 0 24575,'0'0'-8191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0-04T14:10:06.324"/>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30,'23'-1,"-1"-2,35-6,29-4,312 10,-205 5,272-2,-427 2,-1 2,0 2,40 11,19 3,-61-12,52 17,-5 0,112 34,-145-43,-27-8,0 0,29 4,-10-3,67 24,-79-23,0-1,1-1,0-1,0-1,31 0,-29-5,53 3,1-4,166-22,-230 16,0 0,-1-2,21-9,-20 7,1 1,40-10,411-51,-403 61,107-26,-156 29,14-4,0 2,1 2,63-4,117 12,-194-2</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0-04T14:10:09.723"/>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1 192,'37'1,"58"11,-54-5,41 0,-50-6,0-2,0 0,0-3,0 0,-1-2,33-11,7-3,-44 13,0 0,-1-2,28-14,-15 6,1 2,1 2,0 2,78-11,-98 18,56-10,0 3,106-1,-40 11,110 3,-203 3,0 2,63 18,96 38,47 12,135 10,-346-78,2-2,-1-2,90-6,-32 0,-8 1,0-5,146-28,-181 27,0 3,1 2,67 6,-19 0,12-1,156-4,-189-11,-58 7,46-2,46-4,-11 0,44-3,25-1,-159 14,-1 0,23-7,-1 1,-20 5</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0-04T14:12:23.253"/>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9567 216,'-54'-2,"-53"-10,54 5,-59 0,-1321 8,1409 0,0 2,-32 6,28-3,-37 1,-475-4,278-5,221 2,1 2,-68 12,71-8,-42 0,-25 4,-82 23,157-29,0-1,-43-2,-12 2,17 10,51-9,-1 0,-20 1,-306-2,177-6,-955 3,1079-3,0-2,0-2,1-1,-56-20,16 5,77 22,-61-17,0 3,-1 3,-78-5,89 12,0-2,-70-18,-58-9,-143 8,281 21,1-1,-1-3,-48-16,67 19,0 1,0 1,-1 1,1 2,-31 2,11-2,-149 0,-285-13,425 8,-1 3,0 2,1 2,-1 3,-108 22,110-12,-223 48,274-61,-62 10,-93 4,-116-1,-64 0,309-14,5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0-04T14:12:26.855"/>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43,'6'1,"1"0,-1 1,0 0,1 1,-1-1,0 1,0 0,10 8,5 2,31 19,-37-22,34 18,-44-26,1 1,0-1,0 0,0-1,1 0,-1 0,0 0,0 0,13-2,19-5,0-3,-1-1,-1-1,62-29,-71 28,92-47,-110 55,19-11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0-04T14:12:30.194"/>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4,'50'-2,"31"1,-72 1,-1 1,0 0,0 1,0 0,0 0,0 1,10 4,12 9,-18-8,1-1,0-1,0 0,0-1,1 0,0-1,0-1,24 4,41-7,-55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0-04T14:12:35.594"/>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1,'0'0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0-04T14:12:44.277"/>
    </inkml:context>
    <inkml:brush xml:id="br0">
      <inkml:brushProperty name="width" value="0.2" units="cm"/>
      <inkml:brushProperty name="height" value="0.4" units="cm"/>
      <inkml:brushProperty name="color" value="#D9AEFF"/>
      <inkml:brushProperty name="tip" value="rectangle"/>
      <inkml:brushProperty name="rasterOp" value="maskPen"/>
      <inkml:brushProperty name="ignorePressure" value="1"/>
    </inkml:brush>
  </inkml:definitions>
  <inkml:trace contextRef="#ctx0" brushRef="#br0">1 1,'0'0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0-04T14:12:47.878"/>
    </inkml:context>
    <inkml:brush xml:id="br0">
      <inkml:brushProperty name="width" value="0.2" units="cm"/>
      <inkml:brushProperty name="height" value="0.4" units="cm"/>
      <inkml:brushProperty name="color" value="#D9AEFF"/>
      <inkml:brushProperty name="tip" value="rectangle"/>
      <inkml:brushProperty name="rasterOp" value="maskPen"/>
      <inkml:brushProperty name="ignorePressure" value="1"/>
    </inkml:brush>
  </inkml:definitions>
  <inkml:trace contextRef="#ctx0" brushRef="#br0">1 1,'0'0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0-04T14:12:57.664"/>
    </inkml:context>
    <inkml:brush xml:id="br0">
      <inkml:brushProperty name="width" value="0.2" units="cm"/>
      <inkml:brushProperty name="height" value="0.4" units="cm"/>
      <inkml:brushProperty name="color" value="#D9AEFF"/>
      <inkml:brushProperty name="tip" value="rectangle"/>
      <inkml:brushProperty name="rasterOp" value="maskPen"/>
      <inkml:brushProperty name="ignorePressure" value="1"/>
    </inkml:brush>
  </inkml:definitions>
  <inkml:trace contextRef="#ctx0" brushRef="#br0">0 0,'0'0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0-04T14:25:54.588"/>
    </inkml:context>
    <inkml:brush xml:id="br0">
      <inkml:brushProperty name="width" value="0.2" units="cm"/>
      <inkml:brushProperty name="height" value="0.4" units="cm"/>
      <inkml:brushProperty name="color" value="#D9AEFF"/>
      <inkml:brushProperty name="tip" value="rectangle"/>
      <inkml:brushProperty name="rasterOp" value="maskPen"/>
      <inkml:brushProperty name="ignorePressure" value="1"/>
    </inkml:brush>
  </inkml:definitions>
  <inkml:trace contextRef="#ctx0" brushRef="#br0">1 1,'0'0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9-29T13:52:42.19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0,'1309'0,"-1278"2,-1 1,33 7,-30-4,51 3,110 8,-108-7,98 18,-117-15,1-3,94 1,273-13,-419 1,0-1,-1 0,26-7,19-4,-38 11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9-29T13:52:47.992"/>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33,'39'-2,"0"0,57-13,-27 7,1 2,128 6,-80 3,1486-3,-1423 15,9 1,98-18,-263 2</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9-29T13:52:51.397"/>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1 119,'0'-2,"1"1,-1-1,1 0,-1 1,1-1,0 1,0-1,0 1,0 0,0-1,0 1,0 0,0-1,1 1,-1 0,0 0,1 0,-1 0,1 1,-1-1,1 0,2 0,38-14,-42 15,43-12,0 1,0 3,1 2,66-2,1736 10,-1806-4,64-12,-64 8,62-3,248 10,-326-1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9-29T13:53:01.370"/>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0 1,'468'0,"-443"0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9-29T13:53:03.460"/>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1 43,'75'1,"83"-3,-86-12,-54 9,0 1,23-1,-18 4,-12 1,0-1,0 0,13-3,-5-2</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9-29T13:53:05.396"/>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0 1,'585'0,"-560"0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9-29T13:53:11.790"/>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0 31,'97'1,"108"-3,-174-1,33-8,-37 6,49-4,480 7,-265 4,-290-2,114 0,140 18,-141-8,185-7,-151-5,290 2,-413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9-29T13:53:14.428"/>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1 62,'19'0,"64"1,95-13,-126 5,146-23,-134 22,0 3,120 6,-72 1,673-2,-747 2,73 14,-57-7,15 3,-25-4,0-2,49 1,519-9,-587 2</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9-29T13:53:22.97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1,'1108'0,"-914"14,-3 1,-88-16,-46-1,-1 2,94 13,-56-1,0-4,155-8,-108-2,208 20,66-6,-314-12,-49 2,58 10,50 4,245-18,-380 2</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0-04T14:07:07.808"/>
    </inkml:context>
    <inkml:brush xml:id="br0">
      <inkml:brushProperty name="width" value="0.3" units="cm"/>
      <inkml:brushProperty name="height" value="0.6" units="cm"/>
      <inkml:brushProperty name="tip" value="rectangle"/>
      <inkml:brushProperty name="rasterOp" value="maskPen"/>
      <inkml:brushProperty name="ignorePressure" value="1"/>
    </inkml:brush>
  </inkml:definitions>
  <inkml:trace contextRef="#ctx0" brushRef="#br0">1458 28,'-96'2,"-107"-4,118-11,-18 0,-153 12,133 2,96 0,0 2,-31 6,28-3,-45 2,23-8,0-2,-76-13,89 10,-41-1,56 5</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4-09T20:17:40.68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0,'1309'0,"-1278"2,-1 1,33 7,-30-4,51 3,110 8,-108-7,98 18,-117-15,1-3,94 1,273-13,-419 1,0-1,-1 0,26-7,19-4,-38 11</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4-09T20:22:27.807"/>
    </inkml:context>
    <inkml:brush xml:id="br0">
      <inkml:brushProperty name="width" value="0.3" units="cm"/>
      <inkml:brushProperty name="height" value="0.6" units="cm"/>
      <inkml:brushProperty name="tip" value="rectangle"/>
      <inkml:brushProperty name="rasterOp" value="maskPen"/>
      <inkml:brushProperty name="ignorePressure" value="1"/>
    </inkml:brush>
  </inkml:definitions>
  <inkml:trace contextRef="#ctx0" brushRef="#br0">0 30,'53'-20,"0"14,0 2,99 6,-45 1,228 16,-204-10,140-10,-103-1,-144 2,-2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5D9191D3-8B89-4A60-8935-C74FA61756BE}" type="datetimeFigureOut">
              <a:rPr lang="en-US" smtClean="0"/>
              <a:t>12/10/2025</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A3BA61E3-2814-44E4-9F9D-5608CE32E4FA}" type="slidenum">
              <a:rPr lang="en-US" smtClean="0"/>
              <a:t>‹#›</a:t>
            </a:fld>
            <a:endParaRPr lang="en-US"/>
          </a:p>
        </p:txBody>
      </p:sp>
    </p:spTree>
    <p:extLst>
      <p:ext uri="{BB962C8B-B14F-4D97-AF65-F5344CB8AC3E}">
        <p14:creationId xmlns:p14="http://schemas.microsoft.com/office/powerpoint/2010/main" val="11432121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CPOS course program of study</a:t>
            </a:r>
          </a:p>
        </p:txBody>
      </p:sp>
      <p:sp>
        <p:nvSpPr>
          <p:cNvPr id="4" name="Slide Number Placeholder 3"/>
          <p:cNvSpPr>
            <a:spLocks noGrp="1"/>
          </p:cNvSpPr>
          <p:nvPr>
            <p:ph type="sldNum" sz="quarter" idx="5"/>
          </p:nvPr>
        </p:nvSpPr>
        <p:spPr/>
        <p:txBody>
          <a:bodyPr/>
          <a:lstStyle/>
          <a:p>
            <a:fld id="{A3BA61E3-2814-44E4-9F9D-5608CE32E4FA}" type="slidenum">
              <a:rPr lang="en-US" smtClean="0"/>
              <a:t>8</a:t>
            </a:fld>
            <a:endParaRPr lang="en-US" dirty="0"/>
          </a:p>
        </p:txBody>
      </p:sp>
    </p:spTree>
    <p:extLst>
      <p:ext uri="{BB962C8B-B14F-4D97-AF65-F5344CB8AC3E}">
        <p14:creationId xmlns:p14="http://schemas.microsoft.com/office/powerpoint/2010/main" val="11839947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D42589-8D48-0383-2962-6A8DA40B65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68B3E5-BF82-7E50-659D-D9D18522A8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A6F19F-DFD4-C64C-DDED-95327D092A63}"/>
              </a:ext>
            </a:extLst>
          </p:cNvPr>
          <p:cNvSpPr>
            <a:spLocks noGrp="1"/>
          </p:cNvSpPr>
          <p:nvPr>
            <p:ph type="body" idx="1"/>
          </p:nvPr>
        </p:nvSpPr>
        <p:spPr/>
        <p:txBody>
          <a:bodyPr/>
          <a:lstStyle/>
          <a:p>
            <a:r>
              <a:rPr lang="en-US" dirty="0"/>
              <a:t>CPOS course program of study</a:t>
            </a:r>
          </a:p>
        </p:txBody>
      </p:sp>
      <p:sp>
        <p:nvSpPr>
          <p:cNvPr id="4" name="Slide Number Placeholder 3">
            <a:extLst>
              <a:ext uri="{FF2B5EF4-FFF2-40B4-BE49-F238E27FC236}">
                <a16:creationId xmlns:a16="http://schemas.microsoft.com/office/drawing/2014/main" id="{CA54709A-E518-6CEC-DEDA-81A748B98D12}"/>
              </a:ext>
            </a:extLst>
          </p:cNvPr>
          <p:cNvSpPr>
            <a:spLocks noGrp="1"/>
          </p:cNvSpPr>
          <p:nvPr>
            <p:ph type="sldNum" sz="quarter" idx="5"/>
          </p:nvPr>
        </p:nvSpPr>
        <p:spPr/>
        <p:txBody>
          <a:bodyPr/>
          <a:lstStyle/>
          <a:p>
            <a:fld id="{A3BA61E3-2814-44E4-9F9D-5608CE32E4FA}" type="slidenum">
              <a:rPr lang="en-US" smtClean="0"/>
              <a:t>9</a:t>
            </a:fld>
            <a:endParaRPr lang="en-US" dirty="0"/>
          </a:p>
        </p:txBody>
      </p:sp>
    </p:spTree>
    <p:extLst>
      <p:ext uri="{BB962C8B-B14F-4D97-AF65-F5344CB8AC3E}">
        <p14:creationId xmlns:p14="http://schemas.microsoft.com/office/powerpoint/2010/main" val="37896258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2"/>
            <a:r>
              <a:rPr lang="en-US" dirty="0"/>
              <a:t>The credit hour requirement for renewal is only required of a student who has received grant disbursements previously</a:t>
            </a:r>
          </a:p>
          <a:p>
            <a:pPr lvl="2"/>
            <a:r>
              <a:rPr lang="en-US" dirty="0"/>
              <a:t>If a student has never received a disbursement of the Higher Education Grant, they are not required to have met the credit hours completed previously in order to be eligible</a:t>
            </a:r>
          </a:p>
          <a:p>
            <a:endParaRPr lang="en-US" dirty="0"/>
          </a:p>
        </p:txBody>
      </p:sp>
      <p:sp>
        <p:nvSpPr>
          <p:cNvPr id="4" name="Slide Number Placeholder 3"/>
          <p:cNvSpPr>
            <a:spLocks noGrp="1"/>
          </p:cNvSpPr>
          <p:nvPr>
            <p:ph type="sldNum" sz="quarter" idx="5"/>
          </p:nvPr>
        </p:nvSpPr>
        <p:spPr/>
        <p:txBody>
          <a:bodyPr/>
          <a:lstStyle/>
          <a:p>
            <a:fld id="{A3BA61E3-2814-44E4-9F9D-5608CE32E4FA}" type="slidenum">
              <a:rPr lang="en-US" smtClean="0"/>
              <a:t>26</a:t>
            </a:fld>
            <a:endParaRPr lang="en-US"/>
          </a:p>
        </p:txBody>
      </p:sp>
    </p:spTree>
    <p:extLst>
      <p:ext uri="{BB962C8B-B14F-4D97-AF65-F5344CB8AC3E}">
        <p14:creationId xmlns:p14="http://schemas.microsoft.com/office/powerpoint/2010/main" val="9817244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BA61E3-2814-44E4-9F9D-5608CE32E4FA}" type="slidenum">
              <a:rPr lang="en-US" smtClean="0"/>
              <a:t>27</a:t>
            </a:fld>
            <a:endParaRPr lang="en-US"/>
          </a:p>
        </p:txBody>
      </p:sp>
    </p:spTree>
    <p:extLst>
      <p:ext uri="{BB962C8B-B14F-4D97-AF65-F5344CB8AC3E}">
        <p14:creationId xmlns:p14="http://schemas.microsoft.com/office/powerpoint/2010/main" val="18639499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applying R2T4 to calculate refund:</a:t>
            </a:r>
          </a:p>
          <a:p>
            <a:pPr lvl="1"/>
            <a:r>
              <a:rPr lang="en-US" dirty="0"/>
              <a:t>Take the number of days student attended the term divided by the total number of days in the term to determine percentage</a:t>
            </a:r>
          </a:p>
          <a:p>
            <a:pPr lvl="1"/>
            <a:r>
              <a:rPr lang="en-US" dirty="0"/>
              <a:t>Take percentage of days attended in term times the amount of state grant funds for the term to determine how much student has earned and how much to return</a:t>
            </a:r>
          </a:p>
          <a:p>
            <a:endParaRPr lang="en-US" dirty="0"/>
          </a:p>
        </p:txBody>
      </p:sp>
      <p:sp>
        <p:nvSpPr>
          <p:cNvPr id="4" name="Slide Number Placeholder 3"/>
          <p:cNvSpPr>
            <a:spLocks noGrp="1"/>
          </p:cNvSpPr>
          <p:nvPr>
            <p:ph type="sldNum" sz="quarter" idx="5"/>
          </p:nvPr>
        </p:nvSpPr>
        <p:spPr/>
        <p:txBody>
          <a:bodyPr/>
          <a:lstStyle/>
          <a:p>
            <a:fld id="{A3BA61E3-2814-44E4-9F9D-5608CE32E4FA}" type="slidenum">
              <a:rPr lang="en-US" smtClean="0"/>
              <a:t>31</a:t>
            </a:fld>
            <a:endParaRPr lang="en-US"/>
          </a:p>
        </p:txBody>
      </p:sp>
    </p:spTree>
    <p:extLst>
      <p:ext uri="{BB962C8B-B14F-4D97-AF65-F5344CB8AC3E}">
        <p14:creationId xmlns:p14="http://schemas.microsoft.com/office/powerpoint/2010/main" val="10263806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E3C35B29-3569-484A-8711-B179F55E21F0}"/>
              </a:ext>
            </a:extLst>
          </p:cNvPr>
          <p:cNvSpPr>
            <a:spLocks noGrp="1" noRot="1" noChangeAspect="1" noTextEdit="1"/>
          </p:cNvSpPr>
          <p:nvPr>
            <p:ph type="sldImg"/>
          </p:nvPr>
        </p:nvSpPr>
        <p:spPr bwMode="auto">
          <a:xfrm>
            <a:off x="1100138" y="698500"/>
            <a:ext cx="4657725" cy="34925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a:extLst>
              <a:ext uri="{FF2B5EF4-FFF2-40B4-BE49-F238E27FC236}">
                <a16:creationId xmlns:a16="http://schemas.microsoft.com/office/drawing/2014/main" id="{0B369773-104E-44B4-876C-8B0BFE4CC1C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51204" name="Slide Number Placeholder 3">
            <a:extLst>
              <a:ext uri="{FF2B5EF4-FFF2-40B4-BE49-F238E27FC236}">
                <a16:creationId xmlns:a16="http://schemas.microsoft.com/office/drawing/2014/main" id="{0F475E01-1050-4C8C-B6B8-F3EF00405B0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0C2EDEA-BD73-4DF1-BCCD-C9DBFE040D6C}" type="slidenum">
              <a:rPr lang="en-US" altLang="en-US" smtClean="0">
                <a:latin typeface="Arial" panose="020B0604020202020204" pitchFamily="34" charset="0"/>
              </a:rPr>
              <a:pPr>
                <a:spcBef>
                  <a:spcPct val="0"/>
                </a:spcBef>
              </a:pPr>
              <a:t>48</a:t>
            </a:fld>
            <a:endParaRPr lang="en-US" altLang="en-US" dirty="0">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790EA7-B1CD-815B-68EE-38FE1D656585}"/>
            </a:ext>
          </a:extLst>
        </p:cNvPr>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91F163C1-A6A7-260D-E1BF-A2B261073E2A}"/>
              </a:ext>
            </a:extLst>
          </p:cNvPr>
          <p:cNvSpPr>
            <a:spLocks noGrp="1" noRot="1" noChangeAspect="1" noTextEdit="1"/>
          </p:cNvSpPr>
          <p:nvPr>
            <p:ph type="sldImg"/>
          </p:nvPr>
        </p:nvSpPr>
        <p:spPr bwMode="auto">
          <a:xfrm>
            <a:off x="1100138" y="698500"/>
            <a:ext cx="4657725" cy="34925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a:extLst>
              <a:ext uri="{FF2B5EF4-FFF2-40B4-BE49-F238E27FC236}">
                <a16:creationId xmlns:a16="http://schemas.microsoft.com/office/drawing/2014/main" id="{3A00C076-3700-9C06-B564-C47C6743537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51204" name="Slide Number Placeholder 3">
            <a:extLst>
              <a:ext uri="{FF2B5EF4-FFF2-40B4-BE49-F238E27FC236}">
                <a16:creationId xmlns:a16="http://schemas.microsoft.com/office/drawing/2014/main" id="{848408D2-C470-1B27-3D63-3A31FAE8E13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0C2EDEA-BD73-4DF1-BCCD-C9DBFE040D6C}" type="slidenum">
              <a:rPr lang="en-US" altLang="en-US" smtClean="0">
                <a:latin typeface="Arial" panose="020B0604020202020204" pitchFamily="34" charset="0"/>
              </a:rPr>
              <a:pPr>
                <a:spcBef>
                  <a:spcPct val="0"/>
                </a:spcBef>
              </a:pPr>
              <a:t>49</a:t>
            </a:fld>
            <a:endParaRPr lang="en-US" altLang="en-US" dirty="0">
              <a:latin typeface="Arial" panose="020B0604020202020204" pitchFamily="34" charset="0"/>
            </a:endParaRPr>
          </a:p>
        </p:txBody>
      </p:sp>
    </p:spTree>
    <p:extLst>
      <p:ext uri="{BB962C8B-B14F-4D97-AF65-F5344CB8AC3E}">
        <p14:creationId xmlns:p14="http://schemas.microsoft.com/office/powerpoint/2010/main" val="10143474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1B4627A6-0259-426D-80E8-A5D13A13D67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F7CD590B-F7F3-4CA8-909C-F0A8039D35C6}" type="slidenum">
              <a:rPr lang="en-US" altLang="en-US" smtClean="0"/>
              <a:pPr/>
              <a:t>57</a:t>
            </a:fld>
            <a:endParaRPr lang="en-US" altLang="en-US" dirty="0"/>
          </a:p>
        </p:txBody>
      </p:sp>
      <p:sp>
        <p:nvSpPr>
          <p:cNvPr id="54275" name="Rectangle 2">
            <a:extLst>
              <a:ext uri="{FF2B5EF4-FFF2-40B4-BE49-F238E27FC236}">
                <a16:creationId xmlns:a16="http://schemas.microsoft.com/office/drawing/2014/main" id="{C70A377C-B92B-4023-80AF-84B9230336D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6" name="Rectangle 3">
            <a:extLst>
              <a:ext uri="{FF2B5EF4-FFF2-40B4-BE49-F238E27FC236}">
                <a16:creationId xmlns:a16="http://schemas.microsoft.com/office/drawing/2014/main" id="{CF1F3240-4BF1-46FF-95CD-61089CD5FA9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2115C1-E8E1-4D2C-FA78-BA2ACA3833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457DE9-8B8B-5FE4-95FA-F31778145B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3222CC-E847-A312-37CF-F8F0A509087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5DA504E-1268-D956-0DA8-15C3673948F8}"/>
              </a:ext>
            </a:extLst>
          </p:cNvPr>
          <p:cNvSpPr>
            <a:spLocks noGrp="1"/>
          </p:cNvSpPr>
          <p:nvPr>
            <p:ph type="sldNum" sz="quarter" idx="5"/>
          </p:nvPr>
        </p:nvSpPr>
        <p:spPr/>
        <p:txBody>
          <a:bodyPr/>
          <a:lstStyle/>
          <a:p>
            <a:fld id="{A3BA61E3-2814-44E4-9F9D-5608CE32E4FA}" type="slidenum">
              <a:rPr lang="en-US" smtClean="0"/>
              <a:t>60</a:t>
            </a:fld>
            <a:endParaRPr lang="en-US" dirty="0"/>
          </a:p>
        </p:txBody>
      </p:sp>
    </p:spTree>
    <p:extLst>
      <p:ext uri="{BB962C8B-B14F-4D97-AF65-F5344CB8AC3E}">
        <p14:creationId xmlns:p14="http://schemas.microsoft.com/office/powerpoint/2010/main" val="33090017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B1E0ED-5718-23B5-4265-E5301241ED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5B3176-BA48-F92A-5F52-172D19498F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6EACDF-F511-81AD-AEFC-7750F9F0BB6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2E14B0A-C3EB-7EEE-F0F3-DF1F8F7C449D}"/>
              </a:ext>
            </a:extLst>
          </p:cNvPr>
          <p:cNvSpPr>
            <a:spLocks noGrp="1"/>
          </p:cNvSpPr>
          <p:nvPr>
            <p:ph type="sldNum" sz="quarter" idx="5"/>
          </p:nvPr>
        </p:nvSpPr>
        <p:spPr/>
        <p:txBody>
          <a:bodyPr/>
          <a:lstStyle/>
          <a:p>
            <a:fld id="{A3BA61E3-2814-44E4-9F9D-5608CE32E4FA}" type="slidenum">
              <a:rPr lang="en-US" smtClean="0"/>
              <a:t>61</a:t>
            </a:fld>
            <a:endParaRPr lang="en-US" dirty="0"/>
          </a:p>
        </p:txBody>
      </p:sp>
    </p:spTree>
    <p:extLst>
      <p:ext uri="{BB962C8B-B14F-4D97-AF65-F5344CB8AC3E}">
        <p14:creationId xmlns:p14="http://schemas.microsoft.com/office/powerpoint/2010/main" val="21410323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9E3865-C2F5-60ED-2889-0EA300EE93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7D1F81-F0DC-C650-F82D-D7F25CC2E5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F89A23-689A-48B4-F959-D8014DA761F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69EF823-DE41-4874-B110-F583B49D6A30}"/>
              </a:ext>
            </a:extLst>
          </p:cNvPr>
          <p:cNvSpPr>
            <a:spLocks noGrp="1"/>
          </p:cNvSpPr>
          <p:nvPr>
            <p:ph type="sldNum" sz="quarter" idx="5"/>
          </p:nvPr>
        </p:nvSpPr>
        <p:spPr/>
        <p:txBody>
          <a:bodyPr/>
          <a:lstStyle/>
          <a:p>
            <a:fld id="{A3BA61E3-2814-44E4-9F9D-5608CE32E4FA}" type="slidenum">
              <a:rPr lang="en-US" smtClean="0"/>
              <a:t>62</a:t>
            </a:fld>
            <a:endParaRPr lang="en-US" dirty="0"/>
          </a:p>
        </p:txBody>
      </p:sp>
    </p:spTree>
    <p:extLst>
      <p:ext uri="{BB962C8B-B14F-4D97-AF65-F5344CB8AC3E}">
        <p14:creationId xmlns:p14="http://schemas.microsoft.com/office/powerpoint/2010/main" val="39105444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additional funding available for HEAPS Part-time for 2025-2026</a:t>
            </a:r>
          </a:p>
        </p:txBody>
      </p:sp>
      <p:sp>
        <p:nvSpPr>
          <p:cNvPr id="4" name="Slide Number Placeholder 3"/>
          <p:cNvSpPr>
            <a:spLocks noGrp="1"/>
          </p:cNvSpPr>
          <p:nvPr>
            <p:ph type="sldNum" sz="quarter" idx="5"/>
          </p:nvPr>
        </p:nvSpPr>
        <p:spPr/>
        <p:txBody>
          <a:bodyPr/>
          <a:lstStyle/>
          <a:p>
            <a:fld id="{A3BA61E3-2814-44E4-9F9D-5608CE32E4FA}" type="slidenum">
              <a:rPr lang="en-US" smtClean="0"/>
              <a:t>104</a:t>
            </a:fld>
            <a:endParaRPr lang="en-US"/>
          </a:p>
        </p:txBody>
      </p:sp>
    </p:spTree>
    <p:extLst>
      <p:ext uri="{BB962C8B-B14F-4D97-AF65-F5344CB8AC3E}">
        <p14:creationId xmlns:p14="http://schemas.microsoft.com/office/powerpoint/2010/main" val="671953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*New </a:t>
            </a:r>
            <a:r>
              <a:rPr lang="en-US" dirty="0"/>
              <a:t>Program submissions after July of the Academic year will be reviewed as time permits.  We do not refuse new programs throughout the year, but approval is not prioritized.</a:t>
            </a:r>
          </a:p>
        </p:txBody>
      </p:sp>
      <p:sp>
        <p:nvSpPr>
          <p:cNvPr id="4" name="Slide Number Placeholder 3"/>
          <p:cNvSpPr>
            <a:spLocks noGrp="1"/>
          </p:cNvSpPr>
          <p:nvPr>
            <p:ph type="sldNum" sz="quarter" idx="5"/>
          </p:nvPr>
        </p:nvSpPr>
        <p:spPr/>
        <p:txBody>
          <a:bodyPr/>
          <a:lstStyle/>
          <a:p>
            <a:fld id="{A3BA61E3-2814-44E4-9F9D-5608CE32E4FA}" type="slidenum">
              <a:rPr lang="en-US" smtClean="0"/>
              <a:t>112</a:t>
            </a:fld>
            <a:endParaRPr lang="en-US"/>
          </a:p>
        </p:txBody>
      </p:sp>
    </p:spTree>
    <p:extLst>
      <p:ext uri="{BB962C8B-B14F-4D97-AF65-F5344CB8AC3E}">
        <p14:creationId xmlns:p14="http://schemas.microsoft.com/office/powerpoint/2010/main" val="35080566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BA61E3-2814-44E4-9F9D-5608CE32E4FA}" type="slidenum">
              <a:rPr lang="en-US" smtClean="0"/>
              <a:t>127</a:t>
            </a:fld>
            <a:endParaRPr lang="en-US"/>
          </a:p>
        </p:txBody>
      </p:sp>
    </p:spTree>
    <p:extLst>
      <p:ext uri="{BB962C8B-B14F-4D97-AF65-F5344CB8AC3E}">
        <p14:creationId xmlns:p14="http://schemas.microsoft.com/office/powerpoint/2010/main" val="11756795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talk through some of these Inst Eligiblity codes and how or why they present in FAMS. </a:t>
            </a:r>
          </a:p>
          <a:p>
            <a:r>
              <a:rPr lang="en-US" dirty="0"/>
              <a:t>Everything in the left column is driven by FAMS and cannot be changed by you. These are determined by either what’s on the application, what’s on the FAFSA, or both. An A means if comes from the application and F means the FAFSA. Anyone with these reasons cannot be certified as Eligible but can be certified as ineligible, for that reason only. Some of the odd things </a:t>
            </a:r>
          </a:p>
          <a:p>
            <a:pPr marL="171450" indent="-171450">
              <a:buFont typeface="Arial" panose="020B0604020202020204" pitchFamily="34" charset="0"/>
              <a:buChar char="•"/>
            </a:pPr>
            <a:r>
              <a:rPr lang="en-US" dirty="0"/>
              <a:t>If you see No FAFSA and your office has the FAFSA, check the student’s SSN, DOB and name on the application (and FAFSA but usually it’s an error on the WIN app). Also, if you see the Transaction Number, FAF Number and Primary SAI fields in FAMS are blank and you have the FAFSA – most likely DOB and maybe name.</a:t>
            </a:r>
          </a:p>
          <a:p>
            <a:pPr marL="171450" indent="-171450">
              <a:buFont typeface="Arial" panose="020B0604020202020204" pitchFamily="34" charset="0"/>
              <a:buChar char="•"/>
            </a:pPr>
            <a:r>
              <a:rPr lang="en-US" dirty="0"/>
              <a:t>Has a prior degree and Not in eligible program are based on responses on the application. If the application is incorrect, you can correct the Education Level, Academic Level or Academic Program fields – in either direction to fix them to eligible or ineligible for those reasons. If a student indicates Academic Program is Other, they must also have something in Program Other field. Other automatically triggers Not In Eligible Program. Also, if they list an eligible program but they aren’t admitted in that program, you can change it to the correct program or if they aren’t admitted into an eligible program, you can change it to Other and type in the actual major in Program Other field so FAMS will update to Not In Eligible Program as denial reason.</a:t>
            </a:r>
          </a:p>
          <a:p>
            <a:pPr marL="171450" indent="-171450">
              <a:buFont typeface="Arial" panose="020B0604020202020204" pitchFamily="34" charset="0"/>
              <a:buChar char="•"/>
            </a:pPr>
            <a:r>
              <a:rPr lang="en-US" dirty="0"/>
              <a:t>Not a WV resident is a fun one. Yes, this means they weren’t a resident for at least 12 months as of the date they applied. If they have been a WV resident,</a:t>
            </a:r>
          </a:p>
          <a:p>
            <a:pPr marL="628650" lvl="1" indent="-171450">
              <a:buFont typeface="Arial" panose="020B0604020202020204" pitchFamily="34" charset="0"/>
              <a:buChar char="•"/>
            </a:pPr>
            <a:r>
              <a:rPr lang="en-US" dirty="0"/>
              <a:t> this could mean they made a mistake on the application (specifically state in the address) or </a:t>
            </a:r>
          </a:p>
          <a:p>
            <a:pPr marL="628650" lvl="1" indent="-171450">
              <a:buFont typeface="Arial" panose="020B0604020202020204" pitchFamily="34" charset="0"/>
              <a:buChar char="•"/>
            </a:pPr>
            <a:r>
              <a:rPr lang="en-US" dirty="0"/>
              <a:t>probably didn’t answer the what date they became a resident on the FAFSA (for themselves and parents if dependent because, like all state programs, residency is based on the residency of the parent for dependent students) or </a:t>
            </a:r>
          </a:p>
          <a:p>
            <a:pPr marL="628650" lvl="1" indent="-171450">
              <a:buFont typeface="Arial" panose="020B0604020202020204" pitchFamily="34" charset="0"/>
              <a:buChar char="•"/>
            </a:pPr>
            <a:r>
              <a:rPr lang="en-US" dirty="0"/>
              <a:t>the parent is a resident of a different state; in this case, if the student has been living in WV, have them contact me. </a:t>
            </a:r>
          </a:p>
          <a:p>
            <a:pPr marL="628650" lvl="1" indent="-171450">
              <a:buFont typeface="Arial" panose="020B0604020202020204" pitchFamily="34" charset="0"/>
              <a:buChar char="•"/>
            </a:pPr>
            <a:r>
              <a:rPr lang="en-US" dirty="0"/>
              <a:t>The most fun reason this populates is the student’s FAFSA is incomplete and/or missing parental information so FAMS can’t determine if they are dependent or independent to determine residency and it defaults to this. You’re likely to also see a Primary SAI of 999998 for these. This is what FAMS creates for a null ISIR.</a:t>
            </a:r>
          </a:p>
          <a:p>
            <a:pPr marL="171450" indent="-171450">
              <a:buFont typeface="Arial" panose="020B0604020202020204" pitchFamily="34" charset="0"/>
              <a:buChar char="•"/>
            </a:pPr>
            <a:r>
              <a:rPr lang="en-US" dirty="0"/>
              <a:t>No high school degree is determined from the FAFSA. If they made an error, they need to correct the FAFSA and, once we pull the corrected FAFSA into our system, FAMS will update.</a:t>
            </a:r>
          </a:p>
          <a:p>
            <a:pPr marL="171450" indent="-171450">
              <a:buFont typeface="Arial" panose="020B0604020202020204" pitchFamily="34" charset="0"/>
              <a:buChar char="•"/>
            </a:pPr>
            <a:r>
              <a:rPr lang="en-US" dirty="0"/>
              <a:t>Defaulted and citizen are based </a:t>
            </a:r>
            <a:r>
              <a:rPr lang="en-US" dirty="0" err="1"/>
              <a:t>cflags</a:t>
            </a:r>
            <a:r>
              <a:rPr lang="en-US" dirty="0"/>
              <a:t> from the FAFSA. If you collect documentation to clear the flag in your office, reach out to me because we must similarly override the </a:t>
            </a:r>
            <a:r>
              <a:rPr lang="en-US" dirty="0" err="1"/>
              <a:t>cflag</a:t>
            </a:r>
            <a:r>
              <a:rPr lang="en-US" dirty="0"/>
              <a:t>. If we get a FAFSA without the flag, FAMS will update.</a:t>
            </a:r>
          </a:p>
          <a:p>
            <a:pPr marL="0" indent="0">
              <a:buFont typeface="Arial" panose="020B0604020202020204" pitchFamily="34" charset="0"/>
              <a:buNone/>
            </a:pPr>
            <a:r>
              <a:rPr lang="en-US" dirty="0"/>
              <a:t>The right column are things, if you see them, you can change them. These are denial reasons you select.</a:t>
            </a:r>
          </a:p>
          <a:p>
            <a:pPr marL="171450" indent="-171450">
              <a:buFont typeface="Arial" panose="020B0604020202020204" pitchFamily="34" charset="0"/>
              <a:buChar char="•"/>
            </a:pPr>
            <a:r>
              <a:rPr lang="en-US" dirty="0"/>
              <a:t>If it shows Eligible, then the student cleared the left side list and appears eligible but still needs reviewed for anything on the right-hand list at your school to determine if they are ineligible. If was ineligible for anything on left side, certified or not, and it’s corrected, Eligible will populate until certified again.</a:t>
            </a:r>
          </a:p>
          <a:p>
            <a:pPr marL="171450" indent="-171450">
              <a:buFont typeface="Arial" panose="020B0604020202020204" pitchFamily="34" charset="0"/>
              <a:buChar char="•"/>
            </a:pPr>
            <a:r>
              <a:rPr lang="en-US" dirty="0"/>
              <a:t>You can certify someone as ineligible then later certify them as eligible if eligibility changes… as long as FAMS does not show a reason in the left side column. So technically FAMS will let you change it but, when you hit save or certify, it will revert back. If it was ineligible for a reason on the right-hand side, you can change them from ineligible to eligible or ineligible for a different reason. </a:t>
            </a:r>
          </a:p>
        </p:txBody>
      </p:sp>
      <p:sp>
        <p:nvSpPr>
          <p:cNvPr id="4" name="Slide Number Placeholder 3"/>
          <p:cNvSpPr>
            <a:spLocks noGrp="1"/>
          </p:cNvSpPr>
          <p:nvPr>
            <p:ph type="sldNum" sz="quarter" idx="5"/>
          </p:nvPr>
        </p:nvSpPr>
        <p:spPr/>
        <p:txBody>
          <a:bodyPr/>
          <a:lstStyle/>
          <a:p>
            <a:fld id="{73FB5432-A6F3-42AA-A5AD-79DE97EBAD73}" type="slidenum">
              <a:rPr lang="en-US" smtClean="0"/>
              <a:t>135</a:t>
            </a:fld>
            <a:endParaRPr lang="en-US"/>
          </a:p>
        </p:txBody>
      </p:sp>
    </p:spTree>
    <p:extLst>
      <p:ext uri="{BB962C8B-B14F-4D97-AF65-F5344CB8AC3E}">
        <p14:creationId xmlns:p14="http://schemas.microsoft.com/office/powerpoint/2010/main" val="19745113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73FB5432-A6F3-42AA-A5AD-79DE97EBAD73}" type="slidenum">
              <a:rPr lang="en-US" smtClean="0"/>
              <a:t>136</a:t>
            </a:fld>
            <a:endParaRPr lang="en-US"/>
          </a:p>
        </p:txBody>
      </p:sp>
    </p:spTree>
    <p:extLst>
      <p:ext uri="{BB962C8B-B14F-4D97-AF65-F5344CB8AC3E}">
        <p14:creationId xmlns:p14="http://schemas.microsoft.com/office/powerpoint/2010/main" val="20115604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73FB5432-A6F3-42AA-A5AD-79DE97EBAD73}" type="slidenum">
              <a:rPr lang="en-US" smtClean="0"/>
              <a:t>138</a:t>
            </a:fld>
            <a:endParaRPr lang="en-US"/>
          </a:p>
        </p:txBody>
      </p:sp>
    </p:spTree>
    <p:extLst>
      <p:ext uri="{BB962C8B-B14F-4D97-AF65-F5344CB8AC3E}">
        <p14:creationId xmlns:p14="http://schemas.microsoft.com/office/powerpoint/2010/main" val="19912032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73FB5432-A6F3-42AA-A5AD-79DE97EBAD73}" type="slidenum">
              <a:rPr lang="en-US" smtClean="0"/>
              <a:t>139</a:t>
            </a:fld>
            <a:endParaRPr lang="en-US"/>
          </a:p>
        </p:txBody>
      </p:sp>
    </p:spTree>
    <p:extLst>
      <p:ext uri="{BB962C8B-B14F-4D97-AF65-F5344CB8AC3E}">
        <p14:creationId xmlns:p14="http://schemas.microsoft.com/office/powerpoint/2010/main" val="38016999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3FB5432-A6F3-42AA-A5AD-79DE97EBAD73}" type="slidenum">
              <a:rPr lang="en-US" smtClean="0"/>
              <a:t>142</a:t>
            </a:fld>
            <a:endParaRPr lang="en-US"/>
          </a:p>
        </p:txBody>
      </p:sp>
    </p:spTree>
    <p:extLst>
      <p:ext uri="{BB962C8B-B14F-4D97-AF65-F5344CB8AC3E}">
        <p14:creationId xmlns:p14="http://schemas.microsoft.com/office/powerpoint/2010/main" val="39191334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6431436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3">
            <a:extLst>
              <a:ext uri="{FF2B5EF4-FFF2-40B4-BE49-F238E27FC236}">
                <a16:creationId xmlns:a16="http://schemas.microsoft.com/office/drawing/2014/main" id="{5A06EF36-E521-4676-856A-CAFC17DF6F2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638908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4507591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282861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30117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864927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55325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7A9424E0-BA4B-0E4B-A08D-B62F8BE8E679}" type="datetimeFigureOut">
              <a:rPr lang="en-US" smtClean="0"/>
              <a:t>12/10/2025</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6C8066C7-98EC-5A46-B261-48ABECDC9A4A}" type="slidenum">
              <a:rPr lang="en-US" smtClean="0"/>
              <a:t>‹#›</a:t>
            </a:fld>
            <a:endParaRPr lang="en-US"/>
          </a:p>
        </p:txBody>
      </p:sp>
    </p:spTree>
    <p:extLst>
      <p:ext uri="{BB962C8B-B14F-4D97-AF65-F5344CB8AC3E}">
        <p14:creationId xmlns:p14="http://schemas.microsoft.com/office/powerpoint/2010/main" val="16930784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val="19803310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A9424E0-BA4B-0E4B-A08D-B62F8BE8E679}" type="datetimeFigureOut">
              <a:rPr lang="en-US" smtClean="0"/>
              <a:t>12/10/2025</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6C8066C7-98EC-5A46-B261-48ABECDC9A4A}" type="slidenum">
              <a:rPr lang="en-US" smtClean="0"/>
              <a:t>‹#›</a:t>
            </a:fld>
            <a:endParaRPr lang="en-US"/>
          </a:p>
        </p:txBody>
      </p:sp>
    </p:spTree>
    <p:extLst>
      <p:ext uri="{BB962C8B-B14F-4D97-AF65-F5344CB8AC3E}">
        <p14:creationId xmlns:p14="http://schemas.microsoft.com/office/powerpoint/2010/main" val="3289007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A9424E0-BA4B-0E4B-A08D-B62F8BE8E679}" type="datetimeFigureOut">
              <a:rPr lang="en-US" smtClean="0"/>
              <a:t>12/10/2025</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6C8066C7-98EC-5A46-B261-48ABECDC9A4A}" type="slidenum">
              <a:rPr lang="en-US" smtClean="0"/>
              <a:t>‹#›</a:t>
            </a:fld>
            <a:endParaRPr lang="en-US"/>
          </a:p>
        </p:txBody>
      </p:sp>
    </p:spTree>
    <p:extLst>
      <p:ext uri="{BB962C8B-B14F-4D97-AF65-F5344CB8AC3E}">
        <p14:creationId xmlns:p14="http://schemas.microsoft.com/office/powerpoint/2010/main" val="22879327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45D5D-21D5-4E5E-A867-0C37CB46C65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B972C26-A218-43E4-B9D4-FC19258DA6C6}"/>
              </a:ext>
            </a:extLst>
          </p:cNvPr>
          <p:cNvSpPr>
            <a:spLocks noGrp="1"/>
          </p:cNvSpPr>
          <p:nvPr>
            <p:ph type="dt" sz="half" idx="10"/>
          </p:nvPr>
        </p:nvSpPr>
        <p:spPr>
          <a:xfrm>
            <a:off x="457200" y="6356351"/>
            <a:ext cx="2133600" cy="365125"/>
          </a:xfrm>
          <a:prstGeom prst="rect">
            <a:avLst/>
          </a:prstGeom>
        </p:spPr>
        <p:txBody>
          <a:bodyPr/>
          <a:lstStyle/>
          <a:p>
            <a:fld id="{31E6C3D1-6C45-45B4-819F-ACF804D3E28A}" type="datetimeFigureOut">
              <a:rPr lang="en-US" smtClean="0"/>
              <a:pPr/>
              <a:t>12/10/2025</a:t>
            </a:fld>
            <a:endParaRPr lang="en-US"/>
          </a:p>
        </p:txBody>
      </p:sp>
      <p:sp>
        <p:nvSpPr>
          <p:cNvPr id="4" name="Footer Placeholder 3">
            <a:extLst>
              <a:ext uri="{FF2B5EF4-FFF2-40B4-BE49-F238E27FC236}">
                <a16:creationId xmlns:a16="http://schemas.microsoft.com/office/drawing/2014/main" id="{A2E0DB50-3077-49CC-BBCF-523F54CE11DB}"/>
              </a:ext>
            </a:extLst>
          </p:cNvPr>
          <p:cNvSpPr>
            <a:spLocks noGrp="1"/>
          </p:cNvSpPr>
          <p:nvPr>
            <p:ph type="ftr" sz="quarter" idx="11"/>
          </p:nvPr>
        </p:nvSpPr>
        <p:spPr>
          <a:xfrm>
            <a:off x="3124200" y="6356351"/>
            <a:ext cx="28956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CB4BA173-32E7-4884-B4E8-3B1182922FDA}"/>
              </a:ext>
            </a:extLst>
          </p:cNvPr>
          <p:cNvSpPr>
            <a:spLocks noGrp="1"/>
          </p:cNvSpPr>
          <p:nvPr>
            <p:ph type="sldNum" sz="quarter" idx="12"/>
          </p:nvPr>
        </p:nvSpPr>
        <p:spPr>
          <a:xfrm>
            <a:off x="6553200" y="6356351"/>
            <a:ext cx="2133600" cy="365125"/>
          </a:xfrm>
          <a:prstGeom prst="rect">
            <a:avLst/>
          </a:prstGeom>
        </p:spPr>
        <p:txBody>
          <a:bodyPr/>
          <a:lstStyle/>
          <a:p>
            <a:fld id="{DD58CCD6-5D17-468E-B4FD-C045DE5AEC0A}" type="slidenum">
              <a:rPr lang="en-US" smtClean="0"/>
              <a:pPr/>
              <a:t>‹#›</a:t>
            </a:fld>
            <a:endParaRPr lang="en-US"/>
          </a:p>
        </p:txBody>
      </p:sp>
    </p:spTree>
    <p:extLst>
      <p:ext uri="{BB962C8B-B14F-4D97-AF65-F5344CB8AC3E}">
        <p14:creationId xmlns:p14="http://schemas.microsoft.com/office/powerpoint/2010/main" val="4787588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2794F-E5C9-4EE1-B477-F80C626F5D4D}"/>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24796D9-3733-4604-A8C7-E308F3BC55A5}"/>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6E31E83-D17F-41BC-A1F2-AE7DE9312984}"/>
              </a:ext>
            </a:extLst>
          </p:cNvPr>
          <p:cNvSpPr>
            <a:spLocks noGrp="1"/>
          </p:cNvSpPr>
          <p:nvPr>
            <p:ph type="dt" sz="half" idx="10"/>
          </p:nvPr>
        </p:nvSpPr>
        <p:spPr/>
        <p:txBody>
          <a:bodyPr/>
          <a:lstStyle/>
          <a:p>
            <a:fld id="{999DDCF4-E920-444E-8799-16272B162698}" type="datetimeFigureOut">
              <a:rPr lang="en-US" smtClean="0"/>
              <a:t>12/10/2025</a:t>
            </a:fld>
            <a:endParaRPr lang="en-US"/>
          </a:p>
        </p:txBody>
      </p:sp>
      <p:sp>
        <p:nvSpPr>
          <p:cNvPr id="5" name="Footer Placeholder 4">
            <a:extLst>
              <a:ext uri="{FF2B5EF4-FFF2-40B4-BE49-F238E27FC236}">
                <a16:creationId xmlns:a16="http://schemas.microsoft.com/office/drawing/2014/main" id="{D91F858C-D750-4760-B419-15F6EB6BED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9D6F9A-8893-4B5E-B0A8-F98BC0129B70}"/>
              </a:ext>
            </a:extLst>
          </p:cNvPr>
          <p:cNvSpPr>
            <a:spLocks noGrp="1"/>
          </p:cNvSpPr>
          <p:nvPr>
            <p:ph type="sldNum" sz="quarter" idx="12"/>
          </p:nvPr>
        </p:nvSpPr>
        <p:spPr/>
        <p:txBody>
          <a:bodyPr/>
          <a:lstStyle/>
          <a:p>
            <a:fld id="{2B559FCF-963C-442F-8A75-CED7515983A4}" type="slidenum">
              <a:rPr lang="en-US" smtClean="0"/>
              <a:t>‹#›</a:t>
            </a:fld>
            <a:endParaRPr lang="en-US"/>
          </a:p>
        </p:txBody>
      </p:sp>
    </p:spTree>
    <p:extLst>
      <p:ext uri="{BB962C8B-B14F-4D97-AF65-F5344CB8AC3E}">
        <p14:creationId xmlns:p14="http://schemas.microsoft.com/office/powerpoint/2010/main" val="34618296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C6572-5E42-4026-94A3-1AF2E2D6F62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72B6FED-6679-4DF7-9094-CFC9E09CB88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DE0C17-6555-4E05-AA4B-62CFFCA579FF}"/>
              </a:ext>
            </a:extLst>
          </p:cNvPr>
          <p:cNvSpPr>
            <a:spLocks noGrp="1"/>
          </p:cNvSpPr>
          <p:nvPr>
            <p:ph type="dt" sz="half" idx="10"/>
          </p:nvPr>
        </p:nvSpPr>
        <p:spPr/>
        <p:txBody>
          <a:bodyPr/>
          <a:lstStyle/>
          <a:p>
            <a:fld id="{999DDCF4-E920-444E-8799-16272B162698}" type="datetimeFigureOut">
              <a:rPr lang="en-US" smtClean="0"/>
              <a:t>12/10/2025</a:t>
            </a:fld>
            <a:endParaRPr lang="en-US"/>
          </a:p>
        </p:txBody>
      </p:sp>
      <p:sp>
        <p:nvSpPr>
          <p:cNvPr id="5" name="Footer Placeholder 4">
            <a:extLst>
              <a:ext uri="{FF2B5EF4-FFF2-40B4-BE49-F238E27FC236}">
                <a16:creationId xmlns:a16="http://schemas.microsoft.com/office/drawing/2014/main" id="{B9438C0B-7D37-4AB5-BA3C-6EEAC97042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9BD65F-36A0-4AA4-A73E-11EF465EC288}"/>
              </a:ext>
            </a:extLst>
          </p:cNvPr>
          <p:cNvSpPr>
            <a:spLocks noGrp="1"/>
          </p:cNvSpPr>
          <p:nvPr>
            <p:ph type="sldNum" sz="quarter" idx="12"/>
          </p:nvPr>
        </p:nvSpPr>
        <p:spPr/>
        <p:txBody>
          <a:bodyPr/>
          <a:lstStyle/>
          <a:p>
            <a:fld id="{2B559FCF-963C-442F-8A75-CED7515983A4}" type="slidenum">
              <a:rPr lang="en-US" smtClean="0"/>
              <a:t>‹#›</a:t>
            </a:fld>
            <a:endParaRPr lang="en-US"/>
          </a:p>
        </p:txBody>
      </p:sp>
    </p:spTree>
    <p:extLst>
      <p:ext uri="{BB962C8B-B14F-4D97-AF65-F5344CB8AC3E}">
        <p14:creationId xmlns:p14="http://schemas.microsoft.com/office/powerpoint/2010/main" val="8944385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B8CC9-E41E-417A-B6D0-3D7D51F719D4}"/>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E419913-D887-4F36-807A-9C07CF3DE6B5}"/>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05AA6A4-AC81-41B1-9DC0-944810AA8E8C}"/>
              </a:ext>
            </a:extLst>
          </p:cNvPr>
          <p:cNvSpPr>
            <a:spLocks noGrp="1"/>
          </p:cNvSpPr>
          <p:nvPr>
            <p:ph type="dt" sz="half" idx="10"/>
          </p:nvPr>
        </p:nvSpPr>
        <p:spPr/>
        <p:txBody>
          <a:bodyPr/>
          <a:lstStyle/>
          <a:p>
            <a:fld id="{999DDCF4-E920-444E-8799-16272B162698}" type="datetimeFigureOut">
              <a:rPr lang="en-US" smtClean="0"/>
              <a:t>12/10/2025</a:t>
            </a:fld>
            <a:endParaRPr lang="en-US"/>
          </a:p>
        </p:txBody>
      </p:sp>
      <p:sp>
        <p:nvSpPr>
          <p:cNvPr id="5" name="Footer Placeholder 4">
            <a:extLst>
              <a:ext uri="{FF2B5EF4-FFF2-40B4-BE49-F238E27FC236}">
                <a16:creationId xmlns:a16="http://schemas.microsoft.com/office/drawing/2014/main" id="{F542FB6F-0485-401F-83CC-5B4B377E87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0F6438-F2E8-4DC0-83BD-D6B7BA306CD6}"/>
              </a:ext>
            </a:extLst>
          </p:cNvPr>
          <p:cNvSpPr>
            <a:spLocks noGrp="1"/>
          </p:cNvSpPr>
          <p:nvPr>
            <p:ph type="sldNum" sz="quarter" idx="12"/>
          </p:nvPr>
        </p:nvSpPr>
        <p:spPr/>
        <p:txBody>
          <a:bodyPr/>
          <a:lstStyle/>
          <a:p>
            <a:fld id="{2B559FCF-963C-442F-8A75-CED7515983A4}" type="slidenum">
              <a:rPr lang="en-US" smtClean="0"/>
              <a:t>‹#›</a:t>
            </a:fld>
            <a:endParaRPr lang="en-US"/>
          </a:p>
        </p:txBody>
      </p:sp>
    </p:spTree>
    <p:extLst>
      <p:ext uri="{BB962C8B-B14F-4D97-AF65-F5344CB8AC3E}">
        <p14:creationId xmlns:p14="http://schemas.microsoft.com/office/powerpoint/2010/main" val="23300361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B769E-5C79-4A65-A8DE-62CF6976736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684FB51-A10C-469A-8545-151D04B7DD91}"/>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DCA4642-17F8-427F-8490-449CCB058241}"/>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03A3456-441D-4E2F-A333-D99EAC245602}"/>
              </a:ext>
            </a:extLst>
          </p:cNvPr>
          <p:cNvSpPr>
            <a:spLocks noGrp="1"/>
          </p:cNvSpPr>
          <p:nvPr>
            <p:ph type="dt" sz="half" idx="10"/>
          </p:nvPr>
        </p:nvSpPr>
        <p:spPr/>
        <p:txBody>
          <a:bodyPr/>
          <a:lstStyle/>
          <a:p>
            <a:fld id="{999DDCF4-E920-444E-8799-16272B162698}" type="datetimeFigureOut">
              <a:rPr lang="en-US" smtClean="0"/>
              <a:t>12/10/2025</a:t>
            </a:fld>
            <a:endParaRPr lang="en-US"/>
          </a:p>
        </p:txBody>
      </p:sp>
      <p:sp>
        <p:nvSpPr>
          <p:cNvPr id="6" name="Footer Placeholder 5">
            <a:extLst>
              <a:ext uri="{FF2B5EF4-FFF2-40B4-BE49-F238E27FC236}">
                <a16:creationId xmlns:a16="http://schemas.microsoft.com/office/drawing/2014/main" id="{259670CC-E2AD-4E17-A354-4A69E884AE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3E94E26-12BB-48C0-A1A4-EBF000A18234}"/>
              </a:ext>
            </a:extLst>
          </p:cNvPr>
          <p:cNvSpPr>
            <a:spLocks noGrp="1"/>
          </p:cNvSpPr>
          <p:nvPr>
            <p:ph type="sldNum" sz="quarter" idx="12"/>
          </p:nvPr>
        </p:nvSpPr>
        <p:spPr/>
        <p:txBody>
          <a:bodyPr/>
          <a:lstStyle/>
          <a:p>
            <a:fld id="{2B559FCF-963C-442F-8A75-CED7515983A4}" type="slidenum">
              <a:rPr lang="en-US" smtClean="0"/>
              <a:t>‹#›</a:t>
            </a:fld>
            <a:endParaRPr lang="en-US"/>
          </a:p>
        </p:txBody>
      </p:sp>
    </p:spTree>
    <p:extLst>
      <p:ext uri="{BB962C8B-B14F-4D97-AF65-F5344CB8AC3E}">
        <p14:creationId xmlns:p14="http://schemas.microsoft.com/office/powerpoint/2010/main" val="28723299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A2C74-9C66-4AA9-9D24-25F58736E4EA}"/>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07EBF2F-A29C-4C86-9166-DA605693B9E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AD44F48-9B8A-434A-A748-26E82084A4E6}"/>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880FD5E-30D6-4D1B-B883-570662AFFC0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79C0124-A025-4499-8207-83320A68116B}"/>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A0E1C82-2E6F-4310-8E11-5FF9B2473CDA}"/>
              </a:ext>
            </a:extLst>
          </p:cNvPr>
          <p:cNvSpPr>
            <a:spLocks noGrp="1"/>
          </p:cNvSpPr>
          <p:nvPr>
            <p:ph type="dt" sz="half" idx="10"/>
          </p:nvPr>
        </p:nvSpPr>
        <p:spPr/>
        <p:txBody>
          <a:bodyPr/>
          <a:lstStyle/>
          <a:p>
            <a:fld id="{999DDCF4-E920-444E-8799-16272B162698}" type="datetimeFigureOut">
              <a:rPr lang="en-US" smtClean="0"/>
              <a:t>12/10/2025</a:t>
            </a:fld>
            <a:endParaRPr lang="en-US"/>
          </a:p>
        </p:txBody>
      </p:sp>
      <p:sp>
        <p:nvSpPr>
          <p:cNvPr id="8" name="Footer Placeholder 7">
            <a:extLst>
              <a:ext uri="{FF2B5EF4-FFF2-40B4-BE49-F238E27FC236}">
                <a16:creationId xmlns:a16="http://schemas.microsoft.com/office/drawing/2014/main" id="{86A1497C-49E2-4618-9764-8485410906F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12115FF-08A6-4823-B0C1-99993123B08C}"/>
              </a:ext>
            </a:extLst>
          </p:cNvPr>
          <p:cNvSpPr>
            <a:spLocks noGrp="1"/>
          </p:cNvSpPr>
          <p:nvPr>
            <p:ph type="sldNum" sz="quarter" idx="12"/>
          </p:nvPr>
        </p:nvSpPr>
        <p:spPr/>
        <p:txBody>
          <a:bodyPr/>
          <a:lstStyle/>
          <a:p>
            <a:fld id="{2B559FCF-963C-442F-8A75-CED7515983A4}" type="slidenum">
              <a:rPr lang="en-US" smtClean="0"/>
              <a:t>‹#›</a:t>
            </a:fld>
            <a:endParaRPr lang="en-US"/>
          </a:p>
        </p:txBody>
      </p:sp>
    </p:spTree>
    <p:extLst>
      <p:ext uri="{BB962C8B-B14F-4D97-AF65-F5344CB8AC3E}">
        <p14:creationId xmlns:p14="http://schemas.microsoft.com/office/powerpoint/2010/main" val="28028242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83EE7-B22B-49E5-8BF6-367ED436B99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C3B4684-985A-4629-A5EC-3C2005BE8E71}"/>
              </a:ext>
            </a:extLst>
          </p:cNvPr>
          <p:cNvSpPr>
            <a:spLocks noGrp="1"/>
          </p:cNvSpPr>
          <p:nvPr>
            <p:ph type="dt" sz="half" idx="10"/>
          </p:nvPr>
        </p:nvSpPr>
        <p:spPr/>
        <p:txBody>
          <a:bodyPr/>
          <a:lstStyle/>
          <a:p>
            <a:fld id="{999DDCF4-E920-444E-8799-16272B162698}" type="datetimeFigureOut">
              <a:rPr lang="en-US" smtClean="0"/>
              <a:t>12/10/2025</a:t>
            </a:fld>
            <a:endParaRPr lang="en-US"/>
          </a:p>
        </p:txBody>
      </p:sp>
      <p:sp>
        <p:nvSpPr>
          <p:cNvPr id="4" name="Footer Placeholder 3">
            <a:extLst>
              <a:ext uri="{FF2B5EF4-FFF2-40B4-BE49-F238E27FC236}">
                <a16:creationId xmlns:a16="http://schemas.microsoft.com/office/drawing/2014/main" id="{C5AC7566-8E6C-4844-B739-EEB7E45BFAE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08069EB-A07A-4729-BD8E-B94913B5B15A}"/>
              </a:ext>
            </a:extLst>
          </p:cNvPr>
          <p:cNvSpPr>
            <a:spLocks noGrp="1"/>
          </p:cNvSpPr>
          <p:nvPr>
            <p:ph type="sldNum" sz="quarter" idx="12"/>
          </p:nvPr>
        </p:nvSpPr>
        <p:spPr/>
        <p:txBody>
          <a:bodyPr/>
          <a:lstStyle/>
          <a:p>
            <a:fld id="{2B559FCF-963C-442F-8A75-CED7515983A4}" type="slidenum">
              <a:rPr lang="en-US" smtClean="0"/>
              <a:t>‹#›</a:t>
            </a:fld>
            <a:endParaRPr lang="en-US"/>
          </a:p>
        </p:txBody>
      </p:sp>
    </p:spTree>
    <p:extLst>
      <p:ext uri="{BB962C8B-B14F-4D97-AF65-F5344CB8AC3E}">
        <p14:creationId xmlns:p14="http://schemas.microsoft.com/office/powerpoint/2010/main" val="18150711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E27D08E-B278-4336-977B-4E72B3ED1EE4}"/>
              </a:ext>
            </a:extLst>
          </p:cNvPr>
          <p:cNvSpPr>
            <a:spLocks noGrp="1"/>
          </p:cNvSpPr>
          <p:nvPr>
            <p:ph type="dt" sz="half" idx="10"/>
          </p:nvPr>
        </p:nvSpPr>
        <p:spPr/>
        <p:txBody>
          <a:bodyPr/>
          <a:lstStyle/>
          <a:p>
            <a:fld id="{999DDCF4-E920-444E-8799-16272B162698}" type="datetimeFigureOut">
              <a:rPr lang="en-US" smtClean="0"/>
              <a:t>12/10/2025</a:t>
            </a:fld>
            <a:endParaRPr lang="en-US"/>
          </a:p>
        </p:txBody>
      </p:sp>
      <p:sp>
        <p:nvSpPr>
          <p:cNvPr id="3" name="Footer Placeholder 2">
            <a:extLst>
              <a:ext uri="{FF2B5EF4-FFF2-40B4-BE49-F238E27FC236}">
                <a16:creationId xmlns:a16="http://schemas.microsoft.com/office/drawing/2014/main" id="{E73C3D6E-BDED-4D2C-8E2D-6EA6A1911F9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C101D15-B587-4D87-9131-DB936991F435}"/>
              </a:ext>
            </a:extLst>
          </p:cNvPr>
          <p:cNvSpPr>
            <a:spLocks noGrp="1"/>
          </p:cNvSpPr>
          <p:nvPr>
            <p:ph type="sldNum" sz="quarter" idx="12"/>
          </p:nvPr>
        </p:nvSpPr>
        <p:spPr/>
        <p:txBody>
          <a:bodyPr/>
          <a:lstStyle/>
          <a:p>
            <a:fld id="{2B559FCF-963C-442F-8A75-CED7515983A4}" type="slidenum">
              <a:rPr lang="en-US" smtClean="0"/>
              <a:t>‹#›</a:t>
            </a:fld>
            <a:endParaRPr lang="en-US"/>
          </a:p>
        </p:txBody>
      </p:sp>
    </p:spTree>
    <p:extLst>
      <p:ext uri="{BB962C8B-B14F-4D97-AF65-F5344CB8AC3E}">
        <p14:creationId xmlns:p14="http://schemas.microsoft.com/office/powerpoint/2010/main" val="14286880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EAFEE-AC14-4B3F-B426-58B0B5C501A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434F87F-68F6-48AC-B506-E673766519D0}"/>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0471C77-4495-4F0C-AAFF-B8186DD2DADD}"/>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98CB0D-BE90-4308-9ACC-B365BB62B4EC}"/>
              </a:ext>
            </a:extLst>
          </p:cNvPr>
          <p:cNvSpPr>
            <a:spLocks noGrp="1"/>
          </p:cNvSpPr>
          <p:nvPr>
            <p:ph type="dt" sz="half" idx="10"/>
          </p:nvPr>
        </p:nvSpPr>
        <p:spPr/>
        <p:txBody>
          <a:bodyPr/>
          <a:lstStyle/>
          <a:p>
            <a:fld id="{999DDCF4-E920-444E-8799-16272B162698}" type="datetimeFigureOut">
              <a:rPr lang="en-US" smtClean="0"/>
              <a:t>12/10/2025</a:t>
            </a:fld>
            <a:endParaRPr lang="en-US"/>
          </a:p>
        </p:txBody>
      </p:sp>
      <p:sp>
        <p:nvSpPr>
          <p:cNvPr id="6" name="Footer Placeholder 5">
            <a:extLst>
              <a:ext uri="{FF2B5EF4-FFF2-40B4-BE49-F238E27FC236}">
                <a16:creationId xmlns:a16="http://schemas.microsoft.com/office/drawing/2014/main" id="{2D499CD6-68FA-4CC0-8AAD-45745FFB0C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945A6C-A9CE-471D-ADC5-DDE508C8CA9A}"/>
              </a:ext>
            </a:extLst>
          </p:cNvPr>
          <p:cNvSpPr>
            <a:spLocks noGrp="1"/>
          </p:cNvSpPr>
          <p:nvPr>
            <p:ph type="sldNum" sz="quarter" idx="12"/>
          </p:nvPr>
        </p:nvSpPr>
        <p:spPr/>
        <p:txBody>
          <a:bodyPr/>
          <a:lstStyle/>
          <a:p>
            <a:fld id="{2B559FCF-963C-442F-8A75-CED7515983A4}" type="slidenum">
              <a:rPr lang="en-US" smtClean="0"/>
              <a:t>‹#›</a:t>
            </a:fld>
            <a:endParaRPr lang="en-US"/>
          </a:p>
        </p:txBody>
      </p:sp>
    </p:spTree>
    <p:extLst>
      <p:ext uri="{BB962C8B-B14F-4D97-AF65-F5344CB8AC3E}">
        <p14:creationId xmlns:p14="http://schemas.microsoft.com/office/powerpoint/2010/main" val="31494035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82171-FD29-43AB-A1CD-43690A5339D7}"/>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B1CF355-E985-4348-A58B-35009DB85068}"/>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026EB52-0C5B-4826-8AC4-8E62EA1AF43C}"/>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073885-AB07-46CF-B384-5B6C4404F668}"/>
              </a:ext>
            </a:extLst>
          </p:cNvPr>
          <p:cNvSpPr>
            <a:spLocks noGrp="1"/>
          </p:cNvSpPr>
          <p:nvPr>
            <p:ph type="dt" sz="half" idx="10"/>
          </p:nvPr>
        </p:nvSpPr>
        <p:spPr/>
        <p:txBody>
          <a:bodyPr/>
          <a:lstStyle/>
          <a:p>
            <a:fld id="{999DDCF4-E920-444E-8799-16272B162698}" type="datetimeFigureOut">
              <a:rPr lang="en-US" smtClean="0"/>
              <a:t>12/10/2025</a:t>
            </a:fld>
            <a:endParaRPr lang="en-US"/>
          </a:p>
        </p:txBody>
      </p:sp>
      <p:sp>
        <p:nvSpPr>
          <p:cNvPr id="6" name="Footer Placeholder 5">
            <a:extLst>
              <a:ext uri="{FF2B5EF4-FFF2-40B4-BE49-F238E27FC236}">
                <a16:creationId xmlns:a16="http://schemas.microsoft.com/office/drawing/2014/main" id="{04D717CF-F181-4E25-8102-23CAF68DE1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70AEBC-1F00-474F-9E95-B4DFAB0116E4}"/>
              </a:ext>
            </a:extLst>
          </p:cNvPr>
          <p:cNvSpPr>
            <a:spLocks noGrp="1"/>
          </p:cNvSpPr>
          <p:nvPr>
            <p:ph type="sldNum" sz="quarter" idx="12"/>
          </p:nvPr>
        </p:nvSpPr>
        <p:spPr/>
        <p:txBody>
          <a:bodyPr/>
          <a:lstStyle/>
          <a:p>
            <a:fld id="{2B559FCF-963C-442F-8A75-CED7515983A4}" type="slidenum">
              <a:rPr lang="en-US" smtClean="0"/>
              <a:t>‹#›</a:t>
            </a:fld>
            <a:endParaRPr lang="en-US"/>
          </a:p>
        </p:txBody>
      </p:sp>
    </p:spTree>
    <p:extLst>
      <p:ext uri="{BB962C8B-B14F-4D97-AF65-F5344CB8AC3E}">
        <p14:creationId xmlns:p14="http://schemas.microsoft.com/office/powerpoint/2010/main" val="27834186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F1AFD-76A0-4A33-8987-52A0F261F44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6B0FD82-177C-496A-9E82-126A233A26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6C53D7-7F6F-4CAA-B248-9CF7DA7865AA}"/>
              </a:ext>
            </a:extLst>
          </p:cNvPr>
          <p:cNvSpPr>
            <a:spLocks noGrp="1"/>
          </p:cNvSpPr>
          <p:nvPr>
            <p:ph type="dt" sz="half" idx="10"/>
          </p:nvPr>
        </p:nvSpPr>
        <p:spPr/>
        <p:txBody>
          <a:bodyPr/>
          <a:lstStyle/>
          <a:p>
            <a:fld id="{999DDCF4-E920-444E-8799-16272B162698}" type="datetimeFigureOut">
              <a:rPr lang="en-US" smtClean="0"/>
              <a:t>12/10/2025</a:t>
            </a:fld>
            <a:endParaRPr lang="en-US"/>
          </a:p>
        </p:txBody>
      </p:sp>
      <p:sp>
        <p:nvSpPr>
          <p:cNvPr id="5" name="Footer Placeholder 4">
            <a:extLst>
              <a:ext uri="{FF2B5EF4-FFF2-40B4-BE49-F238E27FC236}">
                <a16:creationId xmlns:a16="http://schemas.microsoft.com/office/drawing/2014/main" id="{B5AD3E3D-B4A8-4068-8258-326D6C0B48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BFA429-84BA-49EA-8EA4-CDEEF75FF1E8}"/>
              </a:ext>
            </a:extLst>
          </p:cNvPr>
          <p:cNvSpPr>
            <a:spLocks noGrp="1"/>
          </p:cNvSpPr>
          <p:nvPr>
            <p:ph type="sldNum" sz="quarter" idx="12"/>
          </p:nvPr>
        </p:nvSpPr>
        <p:spPr/>
        <p:txBody>
          <a:bodyPr/>
          <a:lstStyle/>
          <a:p>
            <a:fld id="{2B559FCF-963C-442F-8A75-CED7515983A4}" type="slidenum">
              <a:rPr lang="en-US" smtClean="0"/>
              <a:t>‹#›</a:t>
            </a:fld>
            <a:endParaRPr lang="en-US"/>
          </a:p>
        </p:txBody>
      </p:sp>
    </p:spTree>
    <p:extLst>
      <p:ext uri="{BB962C8B-B14F-4D97-AF65-F5344CB8AC3E}">
        <p14:creationId xmlns:p14="http://schemas.microsoft.com/office/powerpoint/2010/main" val="10738789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D0081D-74E3-482C-9EB1-1A72B1EF472D}"/>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F4ADE07-B445-449F-BAF1-B075091AD9BC}"/>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35579E-4631-411C-A541-DE5571A0CB4B}"/>
              </a:ext>
            </a:extLst>
          </p:cNvPr>
          <p:cNvSpPr>
            <a:spLocks noGrp="1"/>
          </p:cNvSpPr>
          <p:nvPr>
            <p:ph type="dt" sz="half" idx="10"/>
          </p:nvPr>
        </p:nvSpPr>
        <p:spPr/>
        <p:txBody>
          <a:bodyPr/>
          <a:lstStyle/>
          <a:p>
            <a:fld id="{999DDCF4-E920-444E-8799-16272B162698}" type="datetimeFigureOut">
              <a:rPr lang="en-US" smtClean="0"/>
              <a:t>12/10/2025</a:t>
            </a:fld>
            <a:endParaRPr lang="en-US"/>
          </a:p>
        </p:txBody>
      </p:sp>
      <p:sp>
        <p:nvSpPr>
          <p:cNvPr id="5" name="Footer Placeholder 4">
            <a:extLst>
              <a:ext uri="{FF2B5EF4-FFF2-40B4-BE49-F238E27FC236}">
                <a16:creationId xmlns:a16="http://schemas.microsoft.com/office/drawing/2014/main" id="{3CD17EF3-CB86-4D02-9848-A592C6F6F0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C565A4-4DFB-4A7E-9668-70DDE0CC46ED}"/>
              </a:ext>
            </a:extLst>
          </p:cNvPr>
          <p:cNvSpPr>
            <a:spLocks noGrp="1"/>
          </p:cNvSpPr>
          <p:nvPr>
            <p:ph type="sldNum" sz="quarter" idx="12"/>
          </p:nvPr>
        </p:nvSpPr>
        <p:spPr/>
        <p:txBody>
          <a:bodyPr/>
          <a:lstStyle/>
          <a:p>
            <a:fld id="{2B559FCF-963C-442F-8A75-CED7515983A4}" type="slidenum">
              <a:rPr lang="en-US" smtClean="0"/>
              <a:t>‹#›</a:t>
            </a:fld>
            <a:endParaRPr lang="en-US"/>
          </a:p>
        </p:txBody>
      </p:sp>
    </p:spTree>
    <p:extLst>
      <p:ext uri="{BB962C8B-B14F-4D97-AF65-F5344CB8AC3E}">
        <p14:creationId xmlns:p14="http://schemas.microsoft.com/office/powerpoint/2010/main" val="19075821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368595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3"/>
          <p:cNvSpPr txBox="1">
            <a:spLocks/>
          </p:cNvSpPr>
          <p:nvPr userDrawn="1"/>
        </p:nvSpPr>
        <p:spPr>
          <a:xfrm>
            <a:off x="4545181" y="6402650"/>
            <a:ext cx="598932" cy="365125"/>
          </a:xfrm>
          <a:prstGeom prst="rect">
            <a:avLst/>
          </a:prstGeom>
        </p:spPr>
        <p:txBody>
          <a:bodyPr/>
          <a:lstStyle>
            <a:defPPr>
              <a:defRPr lang="en-US"/>
            </a:defPPr>
            <a:lvl1pPr marL="0" algn="ctr" defTabSz="914400" rtl="0" eaLnBrk="1" latinLnBrk="0" hangingPunct="1">
              <a:defRPr sz="1100" kern="1200">
                <a:solidFill>
                  <a:srgbClr val="265484"/>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750" dirty="0">
              <a:latin typeface="Arial" charset="0"/>
              <a:ea typeface="Arial" charset="0"/>
              <a:cs typeface="Arial" charset="0"/>
            </a:endParaRPr>
          </a:p>
        </p:txBody>
      </p:sp>
      <p:sp>
        <p:nvSpPr>
          <p:cNvPr id="8" name="Footer Placeholder 4"/>
          <p:cNvSpPr txBox="1">
            <a:spLocks/>
          </p:cNvSpPr>
          <p:nvPr userDrawn="1"/>
        </p:nvSpPr>
        <p:spPr>
          <a:xfrm>
            <a:off x="614934" y="6402650"/>
            <a:ext cx="4096512" cy="365125"/>
          </a:xfrm>
          <a:prstGeom prst="rect">
            <a:avLst/>
          </a:prstGeom>
        </p:spPr>
        <p:txBody>
          <a:bodyPr/>
          <a:lstStyle>
            <a:defPPr>
              <a:defRPr lang="en-US"/>
            </a:defPPr>
            <a:lvl1pPr marL="0" algn="l" defTabSz="914400" rtl="0" eaLnBrk="1" latinLnBrk="0" hangingPunct="1">
              <a:defRPr sz="1100" kern="1200">
                <a:solidFill>
                  <a:srgbClr val="265484"/>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750" dirty="0">
              <a:latin typeface="Arial" charset="0"/>
              <a:ea typeface="Arial" charset="0"/>
              <a:cs typeface="Arial" charset="0"/>
            </a:endParaRPr>
          </a:p>
        </p:txBody>
      </p:sp>
      <p:sp>
        <p:nvSpPr>
          <p:cNvPr id="9" name="Slide Number Placeholder 5"/>
          <p:cNvSpPr txBox="1">
            <a:spLocks/>
          </p:cNvSpPr>
          <p:nvPr userDrawn="1"/>
        </p:nvSpPr>
        <p:spPr>
          <a:xfrm>
            <a:off x="4725013" y="6402650"/>
            <a:ext cx="712238" cy="365125"/>
          </a:xfrm>
          <a:prstGeom prst="rect">
            <a:avLst/>
          </a:prstGeom>
        </p:spPr>
        <p:txBody>
          <a:bodyPr/>
          <a:lstStyle>
            <a:defPPr>
              <a:defRPr lang="en-US"/>
            </a:defPPr>
            <a:lvl1pPr marL="0" algn="l" defTabSz="914400" rtl="0" eaLnBrk="1" latinLnBrk="0" hangingPunct="1">
              <a:defRPr sz="1100" kern="1200">
                <a:solidFill>
                  <a:srgbClr val="265484"/>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C8066C7-98EC-5A46-B261-48ABECDC9A4A}" type="slidenum">
              <a:rPr lang="en-US" sz="750" smtClean="0">
                <a:latin typeface="Arial" charset="0"/>
                <a:ea typeface="Arial" charset="0"/>
                <a:cs typeface="Arial" charset="0"/>
              </a:rPr>
              <a:pPr/>
              <a:t>‹#›</a:t>
            </a:fld>
            <a:endParaRPr lang="en-US" sz="750" dirty="0">
              <a:latin typeface="Arial" charset="0"/>
              <a:ea typeface="Arial" charset="0"/>
              <a:cs typeface="Arial" charset="0"/>
            </a:endParaRPr>
          </a:p>
        </p:txBody>
      </p:sp>
      <p:pic>
        <p:nvPicPr>
          <p:cNvPr id="4" name="Picture 3">
            <a:extLst>
              <a:ext uri="{FF2B5EF4-FFF2-40B4-BE49-F238E27FC236}">
                <a16:creationId xmlns:a16="http://schemas.microsoft.com/office/drawing/2014/main" id="{D3255A55-A982-4E1B-8A7E-DAEE9F9E95DA}"/>
              </a:ext>
            </a:extLst>
          </p:cNvPr>
          <p:cNvPicPr>
            <a:picLocks noChangeAspect="1"/>
          </p:cNvPicPr>
          <p:nvPr userDrawn="1"/>
        </p:nvPicPr>
        <p:blipFill>
          <a:blip r:embed="rId14" cstate="print">
            <a:alphaModFix amt="10000"/>
            <a:extLst>
              <a:ext uri="{28A0092B-C50C-407E-A947-70E740481C1C}">
                <a14:useLocalDpi xmlns:a14="http://schemas.microsoft.com/office/drawing/2010/main" val="0"/>
              </a:ext>
            </a:extLst>
          </a:blip>
          <a:stretch>
            <a:fillRect/>
          </a:stretch>
        </p:blipFill>
        <p:spPr>
          <a:xfrm>
            <a:off x="0" y="3995457"/>
            <a:ext cx="2359152" cy="2951421"/>
          </a:xfrm>
          <a:prstGeom prst="rect">
            <a:avLst/>
          </a:prstGeom>
        </p:spPr>
      </p:pic>
      <p:pic>
        <p:nvPicPr>
          <p:cNvPr id="5" name="Picture 4">
            <a:extLst>
              <a:ext uri="{FF2B5EF4-FFF2-40B4-BE49-F238E27FC236}">
                <a16:creationId xmlns:a16="http://schemas.microsoft.com/office/drawing/2014/main" id="{3F99BB2B-E653-4FBC-865F-DE76A61274CE}"/>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6412230" y="6239449"/>
            <a:ext cx="2528310" cy="459692"/>
          </a:xfrm>
          <a:prstGeom prst="rect">
            <a:avLst/>
          </a:prstGeom>
        </p:spPr>
      </p:pic>
      <p:sp>
        <p:nvSpPr>
          <p:cNvPr id="6" name="Rectangle 5">
            <a:extLst>
              <a:ext uri="{FF2B5EF4-FFF2-40B4-BE49-F238E27FC236}">
                <a16:creationId xmlns:a16="http://schemas.microsoft.com/office/drawing/2014/main" id="{8F2A7F53-8FB4-415C-A081-B719D4242D9A}"/>
              </a:ext>
            </a:extLst>
          </p:cNvPr>
          <p:cNvSpPr/>
          <p:nvPr userDrawn="1"/>
        </p:nvSpPr>
        <p:spPr>
          <a:xfrm>
            <a:off x="-43642" y="-58189"/>
            <a:ext cx="9239597" cy="232756"/>
          </a:xfrm>
          <a:prstGeom prst="rect">
            <a:avLst/>
          </a:prstGeom>
          <a:solidFill>
            <a:srgbClr val="2654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057043783"/>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60" r:id="rId12"/>
  </p:sldLayoutIdLst>
  <p:txStyles>
    <p:titleStyle>
      <a:lvl1pPr algn="l" defTabSz="685800" rtl="0" eaLnBrk="1" latinLnBrk="0" hangingPunct="1">
        <a:lnSpc>
          <a:spcPct val="90000"/>
        </a:lnSpc>
        <a:spcBef>
          <a:spcPct val="0"/>
        </a:spcBef>
        <a:buNone/>
        <a:defRPr sz="3300" b="1" kern="1200">
          <a:solidFill>
            <a:schemeClr val="tx1"/>
          </a:solidFill>
          <a:latin typeface="Arial" charset="0"/>
          <a:ea typeface="Arial" charset="0"/>
          <a:cs typeface="Arial" charset="0"/>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Arial" charset="0"/>
          <a:ea typeface="Arial" charset="0"/>
          <a:cs typeface="Arial" charset="0"/>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Arial" charset="0"/>
          <a:ea typeface="Arial" charset="0"/>
          <a:cs typeface="Arial" charset="0"/>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Arial" charset="0"/>
          <a:ea typeface="Arial" charset="0"/>
          <a:cs typeface="Arial" charset="0"/>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Arial" charset="0"/>
          <a:ea typeface="Arial" charset="0"/>
          <a:cs typeface="Arial" charset="0"/>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Arial" charset="0"/>
          <a:ea typeface="Arial" charset="0"/>
          <a:cs typeface="Arial" charset="0"/>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7BE2806-BA90-4B32-B879-53F8AA6ADBDF}"/>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9F4083E-77C9-4D74-A099-B829919D708A}"/>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D8D932-8CF1-472A-82E7-C4A25AC5C0F4}"/>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9DDCF4-E920-444E-8799-16272B162698}" type="datetimeFigureOut">
              <a:rPr lang="en-US" smtClean="0"/>
              <a:t>12/10/2025</a:t>
            </a:fld>
            <a:endParaRPr lang="en-US"/>
          </a:p>
        </p:txBody>
      </p:sp>
      <p:sp>
        <p:nvSpPr>
          <p:cNvPr id="5" name="Footer Placeholder 4">
            <a:extLst>
              <a:ext uri="{FF2B5EF4-FFF2-40B4-BE49-F238E27FC236}">
                <a16:creationId xmlns:a16="http://schemas.microsoft.com/office/drawing/2014/main" id="{A86FB037-9749-4AA1-9C9D-51F187506C09}"/>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1ADA7C4-7394-4B21-B872-15A20DC98C97}"/>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559FCF-963C-442F-8A75-CED7515983A4}" type="slidenum">
              <a:rPr lang="en-US" smtClean="0"/>
              <a:t>‹#›</a:t>
            </a:fld>
            <a:endParaRPr lang="en-US"/>
          </a:p>
        </p:txBody>
      </p:sp>
    </p:spTree>
    <p:extLst>
      <p:ext uri="{BB962C8B-B14F-4D97-AF65-F5344CB8AC3E}">
        <p14:creationId xmlns:p14="http://schemas.microsoft.com/office/powerpoint/2010/main" val="2103938463"/>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mailto:noreply@airslate.com"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1.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NUL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customXml" Target="../ink/ink1.xml"/></Relationships>
</file>

<file path=ppt/slides/_rels/slide49.xml.rels><?xml version="1.0" encoding="UTF-8" standalone="yes"?>
<Relationships xmlns="http://schemas.openxmlformats.org/package/2006/relationships"><Relationship Id="rId3" Type="http://schemas.openxmlformats.org/officeDocument/2006/relationships/hyperlink" Target="http://www.studentaid.gov/fafsa" TargetMode="External"/><Relationship Id="rId7" Type="http://schemas.openxmlformats.org/officeDocument/2006/relationships/image" Target="NUL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customXml" Target="../ink/ink2.xml"/><Relationship Id="rId5" Type="http://schemas.openxmlformats.org/officeDocument/2006/relationships/image" Target="../media/image17.jpeg"/><Relationship Id="rId4" Type="http://schemas.openxmlformats.org/officeDocument/2006/relationships/hyperlink" Target="http://www.collegeforwv.com/promise" TargetMode="External"/></Relationships>
</file>

<file path=ppt/slides/_rels/slide5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customXml" Target="../ink/ink3.xml"/><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110.png"/></Relationships>
</file>

<file path=ppt/slides/_rels/slide5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8" Type="http://schemas.openxmlformats.org/officeDocument/2006/relationships/diagramData" Target="../diagrams/data4.xml"/><Relationship Id="rId13" Type="http://schemas.openxmlformats.org/officeDocument/2006/relationships/image" Target="../media/image17.jpeg"/><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s>
</file>

<file path=ppt/slides/_rels/slide61.xml.rels><?xml version="1.0" encoding="UTF-8" standalone="yes"?>
<Relationships xmlns="http://schemas.openxmlformats.org/package/2006/relationships"><Relationship Id="rId8" Type="http://schemas.openxmlformats.org/officeDocument/2006/relationships/diagramData" Target="../diagrams/data6.xml"/><Relationship Id="rId13" Type="http://schemas.openxmlformats.org/officeDocument/2006/relationships/image" Target="../media/image17.jpeg"/><Relationship Id="rId3" Type="http://schemas.openxmlformats.org/officeDocument/2006/relationships/diagramData" Target="../diagrams/data5.xml"/><Relationship Id="rId7" Type="http://schemas.microsoft.com/office/2007/relationships/diagramDrawing" Target="../diagrams/drawing5.xml"/><Relationship Id="rId12" Type="http://schemas.microsoft.com/office/2007/relationships/diagramDrawing" Target="../diagrams/drawing6.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5.xml"/><Relationship Id="rId11" Type="http://schemas.openxmlformats.org/officeDocument/2006/relationships/diagramColors" Target="../diagrams/colors6.xml"/><Relationship Id="rId5" Type="http://schemas.openxmlformats.org/officeDocument/2006/relationships/diagramQuickStyle" Target="../diagrams/quickStyle5.xml"/><Relationship Id="rId10" Type="http://schemas.openxmlformats.org/officeDocument/2006/relationships/diagramQuickStyle" Target="../diagrams/quickStyle6.xml"/><Relationship Id="rId4" Type="http://schemas.openxmlformats.org/officeDocument/2006/relationships/diagramLayout" Target="../diagrams/layout5.xml"/><Relationship Id="rId9" Type="http://schemas.openxmlformats.org/officeDocument/2006/relationships/diagramLayout" Target="../diagrams/layout6.xml"/></Relationships>
</file>

<file path=ppt/slides/_rels/slide62.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mailto:Promise@wvhepc.edu" TargetMode="Externa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8" Type="http://schemas.openxmlformats.org/officeDocument/2006/relationships/image" Target="../media/image170.png"/><Relationship Id="rId13" Type="http://schemas.openxmlformats.org/officeDocument/2006/relationships/customXml" Target="../ink/ink9.xml"/><Relationship Id="rId18" Type="http://schemas.openxmlformats.org/officeDocument/2006/relationships/customXml" Target="../ink/ink12.xml"/><Relationship Id="rId3" Type="http://schemas.openxmlformats.org/officeDocument/2006/relationships/customXml" Target="../ink/ink4.xml"/><Relationship Id="rId7" Type="http://schemas.openxmlformats.org/officeDocument/2006/relationships/customXml" Target="../ink/ink6.xml"/><Relationship Id="rId12" Type="http://schemas.openxmlformats.org/officeDocument/2006/relationships/image" Target="../media/image190.png"/><Relationship Id="rId17" Type="http://schemas.openxmlformats.org/officeDocument/2006/relationships/customXml" Target="../ink/ink11.xml"/><Relationship Id="rId2" Type="http://schemas.openxmlformats.org/officeDocument/2006/relationships/image" Target="../media/image23.png"/><Relationship Id="rId16" Type="http://schemas.openxmlformats.org/officeDocument/2006/relationships/image" Target="../media/image80.png"/><Relationship Id="rId1" Type="http://schemas.openxmlformats.org/officeDocument/2006/relationships/slideLayout" Target="../slideLayouts/slideLayout2.xml"/><Relationship Id="rId6" Type="http://schemas.openxmlformats.org/officeDocument/2006/relationships/image" Target="../media/image160.png"/><Relationship Id="rId11" Type="http://schemas.openxmlformats.org/officeDocument/2006/relationships/customXml" Target="../ink/ink8.xml"/><Relationship Id="rId5" Type="http://schemas.openxmlformats.org/officeDocument/2006/relationships/customXml" Target="../ink/ink5.xml"/><Relationship Id="rId15" Type="http://schemas.openxmlformats.org/officeDocument/2006/relationships/customXml" Target="../ink/ink10.xml"/><Relationship Id="rId10" Type="http://schemas.openxmlformats.org/officeDocument/2006/relationships/image" Target="../media/image180.png"/><Relationship Id="rId19" Type="http://schemas.openxmlformats.org/officeDocument/2006/relationships/customXml" Target="../ink/ink13.xml"/><Relationship Id="rId4" Type="http://schemas.openxmlformats.org/officeDocument/2006/relationships/image" Target="../media/image150.png"/><Relationship Id="rId9" Type="http://schemas.openxmlformats.org/officeDocument/2006/relationships/customXml" Target="../ink/ink7.xml"/><Relationship Id="rId14" Type="http://schemas.openxmlformats.org/officeDocument/2006/relationships/image" Target="../media/image200.png"/></Relationships>
</file>

<file path=ppt/slides/_rels/slide7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8" Type="http://schemas.openxmlformats.org/officeDocument/2006/relationships/image" Target="../media/image240.PNG"/><Relationship Id="rId13" Type="http://schemas.openxmlformats.org/officeDocument/2006/relationships/customXml" Target="../ink/ink19.xml"/><Relationship Id="rId18" Type="http://schemas.openxmlformats.org/officeDocument/2006/relationships/image" Target="../media/image29.png"/><Relationship Id="rId3" Type="http://schemas.openxmlformats.org/officeDocument/2006/relationships/customXml" Target="../ink/ink14.xml"/><Relationship Id="rId21" Type="http://schemas.openxmlformats.org/officeDocument/2006/relationships/customXml" Target="../ink/ink23.xml"/><Relationship Id="rId7" Type="http://schemas.openxmlformats.org/officeDocument/2006/relationships/customXml" Target="../ink/ink16.xml"/><Relationship Id="rId12" Type="http://schemas.openxmlformats.org/officeDocument/2006/relationships/image" Target="../media/image260.png"/><Relationship Id="rId17" Type="http://schemas.openxmlformats.org/officeDocument/2006/relationships/customXml" Target="../ink/ink21.xml"/><Relationship Id="rId2" Type="http://schemas.openxmlformats.org/officeDocument/2006/relationships/image" Target="../media/image28.png"/><Relationship Id="rId16" Type="http://schemas.openxmlformats.org/officeDocument/2006/relationships/image" Target="../media/image280.png"/><Relationship Id="rId20"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230.png"/><Relationship Id="rId11" Type="http://schemas.openxmlformats.org/officeDocument/2006/relationships/customXml" Target="../ink/ink18.xml"/><Relationship Id="rId24" Type="http://schemas.openxmlformats.org/officeDocument/2006/relationships/image" Target="../media/image231.png"/><Relationship Id="rId5" Type="http://schemas.openxmlformats.org/officeDocument/2006/relationships/customXml" Target="../ink/ink15.xml"/><Relationship Id="rId15" Type="http://schemas.openxmlformats.org/officeDocument/2006/relationships/customXml" Target="../ink/ink20.xml"/><Relationship Id="rId23" Type="http://schemas.openxmlformats.org/officeDocument/2006/relationships/customXml" Target="../ink/ink24.xml"/><Relationship Id="rId10" Type="http://schemas.openxmlformats.org/officeDocument/2006/relationships/image" Target="../media/image250.PNG"/><Relationship Id="rId19" Type="http://schemas.openxmlformats.org/officeDocument/2006/relationships/customXml" Target="../ink/ink22.xml"/><Relationship Id="rId4" Type="http://schemas.openxmlformats.org/officeDocument/2006/relationships/image" Target="../media/image220.png"/><Relationship Id="rId9" Type="http://schemas.openxmlformats.org/officeDocument/2006/relationships/customXml" Target="../ink/ink17.xml"/><Relationship Id="rId14" Type="http://schemas.openxmlformats.org/officeDocument/2006/relationships/image" Target="../media/image270.PNG"/><Relationship Id="rId22" Type="http://schemas.openxmlformats.org/officeDocument/2006/relationships/image" Target="../media/image31.png"/></Relationships>
</file>

<file path=ppt/slides/_rels/slide8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customXml" Target="../ink/ink25.xml"/><Relationship Id="rId2" Type="http://schemas.openxmlformats.org/officeDocument/2006/relationships/image" Target="../media/image33.png"/><Relationship Id="rId1" Type="http://schemas.openxmlformats.org/officeDocument/2006/relationships/slideLayout" Target="../slideLayouts/slideLayout7.xml"/><Relationship Id="rId4" Type="http://schemas.openxmlformats.org/officeDocument/2006/relationships/image" Target="../media/image330.png"/></Relationships>
</file>

<file path=ppt/slides/_rels/slide8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hyperlink" Target="mailto:Jordyn.reed@wvhepc.edu" TargetMode="Externa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11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113.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3" Type="http://schemas.openxmlformats.org/officeDocument/2006/relationships/hyperlink" Target="http://www.cfwv.com/" TargetMode="External"/><Relationship Id="rId2" Type="http://schemas.openxmlformats.org/officeDocument/2006/relationships/image" Target="../media/image44.jpeg"/><Relationship Id="rId1" Type="http://schemas.openxmlformats.org/officeDocument/2006/relationships/slideLayout" Target="../slideLayouts/slideLayout4.xml"/></Relationships>
</file>

<file path=ppt/slides/_rels/slide11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4.xml"/></Relationships>
</file>

<file path=ppt/slides/_rels/slide11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1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hyperlink" Target="http://www.collegeforwv.com/WVInvests" TargetMode="Externa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 Id="rId4" Type="http://schemas.openxmlformats.org/officeDocument/2006/relationships/image" Target="../media/image46.jpeg"/></Relationships>
</file>

<file path=ppt/slides/_rels/slide12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hyperlink" Target="http://www.cfwv.com/residency" TargetMode="External"/><Relationship Id="rId2" Type="http://schemas.openxmlformats.org/officeDocument/2006/relationships/hyperlink" Target="http://www.cfwv.com/investsappeal" TargetMode="External"/><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12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hyperlink" Target="mailto:webmaster@ecsi.net" TargetMode="Externa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13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4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031" y="809244"/>
            <a:ext cx="9208061" cy="5239512"/>
          </a:xfrm>
          <a:prstGeom prst="rect">
            <a:avLst/>
          </a:prstGeom>
        </p:spPr>
      </p:pic>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19" y="1652778"/>
            <a:ext cx="9253729" cy="5205222"/>
          </a:xfrm>
          <a:prstGeom prst="rect">
            <a:avLst/>
          </a:prstGeom>
        </p:spPr>
      </p:pic>
      <p:sp>
        <p:nvSpPr>
          <p:cNvPr id="2" name="Title 1"/>
          <p:cNvSpPr>
            <a:spLocks noGrp="1"/>
          </p:cNvSpPr>
          <p:nvPr>
            <p:ph type="ctrTitle"/>
          </p:nvPr>
        </p:nvSpPr>
        <p:spPr>
          <a:xfrm>
            <a:off x="551431" y="3139094"/>
            <a:ext cx="6425738" cy="1204760"/>
          </a:xfrm>
        </p:spPr>
        <p:txBody>
          <a:bodyPr>
            <a:noAutofit/>
          </a:bodyPr>
          <a:lstStyle/>
          <a:p>
            <a:pPr algn="l"/>
            <a:r>
              <a:rPr lang="en-US" sz="2775" dirty="0">
                <a:solidFill>
                  <a:srgbClr val="265484"/>
                </a:solidFill>
              </a:rPr>
              <a:t>State Level Financial Aid Training</a:t>
            </a:r>
          </a:p>
        </p:txBody>
      </p:sp>
      <p:sp>
        <p:nvSpPr>
          <p:cNvPr id="3" name="Subtitle 2"/>
          <p:cNvSpPr>
            <a:spLocks noGrp="1"/>
          </p:cNvSpPr>
          <p:nvPr>
            <p:ph type="subTitle" idx="1"/>
          </p:nvPr>
        </p:nvSpPr>
        <p:spPr>
          <a:xfrm>
            <a:off x="554661" y="4506429"/>
            <a:ext cx="6858000" cy="540436"/>
          </a:xfrm>
        </p:spPr>
        <p:txBody>
          <a:bodyPr>
            <a:normAutofit/>
          </a:bodyPr>
          <a:lstStyle/>
          <a:p>
            <a:pPr algn="l">
              <a:spcBef>
                <a:spcPts val="300"/>
              </a:spcBef>
            </a:pPr>
            <a:r>
              <a:rPr lang="en-US" sz="1350" dirty="0">
                <a:solidFill>
                  <a:srgbClr val="265484"/>
                </a:solidFill>
              </a:rPr>
              <a:t>December 10, 2025</a:t>
            </a: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1430" y="5096741"/>
            <a:ext cx="4041138" cy="551064"/>
          </a:xfrm>
          <a:prstGeom prst="rect">
            <a:avLst/>
          </a:prstGeom>
        </p:spPr>
      </p:pic>
    </p:spTree>
    <p:extLst>
      <p:ext uri="{BB962C8B-B14F-4D97-AF65-F5344CB8AC3E}">
        <p14:creationId xmlns:p14="http://schemas.microsoft.com/office/powerpoint/2010/main" val="14229477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722835B-6AA3-6D00-A907-20DB4806C0B7}"/>
              </a:ext>
            </a:extLst>
          </p:cNvPr>
          <p:cNvSpPr>
            <a:spLocks noGrp="1"/>
          </p:cNvSpPr>
          <p:nvPr>
            <p:ph idx="1"/>
          </p:nvPr>
        </p:nvSpPr>
        <p:spPr>
          <a:xfrm>
            <a:off x="-7374" y="1752600"/>
            <a:ext cx="8896350" cy="4114800"/>
          </a:xfrm>
        </p:spPr>
        <p:txBody>
          <a:bodyPr>
            <a:normAutofit/>
          </a:bodyPr>
          <a:lstStyle/>
          <a:p>
            <a:pPr marL="1200150" marR="0" indent="0">
              <a:spcBef>
                <a:spcPts val="0"/>
              </a:spcBef>
              <a:spcAft>
                <a:spcPts val="0"/>
              </a:spcAft>
              <a:buNone/>
            </a:pPr>
            <a:r>
              <a:rPr lang="en-US" sz="2400" dirty="0">
                <a:effectLst/>
                <a:latin typeface="+mn-lt"/>
                <a:ea typeface="Calibri" panose="020F0502020204030204" pitchFamily="34" charset="0"/>
              </a:rPr>
              <a:t>09:00 am 		State Financial Aid Updates</a:t>
            </a:r>
          </a:p>
          <a:p>
            <a:pPr marL="1200150" marR="0" indent="0">
              <a:spcBef>
                <a:spcPts val="0"/>
              </a:spcBef>
              <a:spcAft>
                <a:spcPts val="0"/>
              </a:spcAft>
              <a:buNone/>
            </a:pPr>
            <a:r>
              <a:rPr lang="en-US" sz="2400" dirty="0">
                <a:effectLst/>
                <a:latin typeface="+mn-lt"/>
                <a:ea typeface="Calibri" panose="020F0502020204030204" pitchFamily="34" charset="0"/>
              </a:rPr>
              <a:t>09:10 am 		State Aid Appeals</a:t>
            </a:r>
          </a:p>
          <a:p>
            <a:pPr marL="1200150" marR="0" indent="0">
              <a:spcBef>
                <a:spcPts val="0"/>
              </a:spcBef>
              <a:spcAft>
                <a:spcPts val="0"/>
              </a:spcAft>
              <a:buNone/>
            </a:pPr>
            <a:r>
              <a:rPr lang="en-US" sz="2400" dirty="0">
                <a:effectLst/>
                <a:latin typeface="+mn-lt"/>
                <a:ea typeface="Calibri" panose="020F0502020204030204" pitchFamily="34" charset="0"/>
              </a:rPr>
              <a:t>09:20 am 		WV Higher Education Grant</a:t>
            </a:r>
          </a:p>
          <a:p>
            <a:pPr marL="1200150" marR="0" indent="0">
              <a:spcBef>
                <a:spcPts val="0"/>
              </a:spcBef>
              <a:spcAft>
                <a:spcPts val="0"/>
              </a:spcAft>
              <a:buNone/>
            </a:pPr>
            <a:r>
              <a:rPr lang="en-US" sz="2400" dirty="0">
                <a:latin typeface="+mn-lt"/>
                <a:ea typeface="Calibri" panose="020F0502020204030204" pitchFamily="34" charset="0"/>
              </a:rPr>
              <a:t>09</a:t>
            </a:r>
            <a:r>
              <a:rPr lang="en-US" sz="2400" dirty="0">
                <a:effectLst/>
                <a:latin typeface="+mn-lt"/>
                <a:ea typeface="Calibri" panose="020F0502020204030204" pitchFamily="34" charset="0"/>
              </a:rPr>
              <a:t>:50 am</a:t>
            </a:r>
            <a:r>
              <a:rPr lang="en-US" sz="2400" dirty="0">
                <a:latin typeface="+mn-lt"/>
                <a:ea typeface="Calibri" panose="020F0502020204030204" pitchFamily="34" charset="0"/>
              </a:rPr>
              <a:t>		</a:t>
            </a:r>
            <a:r>
              <a:rPr lang="en-US" sz="2400" dirty="0">
                <a:effectLst/>
                <a:latin typeface="+mn-lt"/>
                <a:ea typeface="Calibri" panose="020F0502020204030204" pitchFamily="34" charset="0"/>
              </a:rPr>
              <a:t>Promise Scholarship</a:t>
            </a:r>
          </a:p>
          <a:p>
            <a:pPr marL="1200150" marR="0" indent="0">
              <a:spcBef>
                <a:spcPts val="0"/>
              </a:spcBef>
              <a:spcAft>
                <a:spcPts val="0"/>
              </a:spcAft>
              <a:buNone/>
            </a:pPr>
            <a:r>
              <a:rPr lang="en-US" sz="2400" dirty="0">
                <a:latin typeface="+mn-lt"/>
                <a:ea typeface="Calibri" panose="020F0502020204030204" pitchFamily="34" charset="0"/>
              </a:rPr>
              <a:t>10</a:t>
            </a:r>
            <a:r>
              <a:rPr lang="en-US" sz="2400" dirty="0">
                <a:effectLst/>
                <a:latin typeface="+mn-lt"/>
                <a:ea typeface="Calibri" panose="020F0502020204030204" pitchFamily="34" charset="0"/>
              </a:rPr>
              <a:t>:30 am		WV Stem </a:t>
            </a:r>
            <a:r>
              <a:rPr lang="en-US" sz="2400" dirty="0">
                <a:latin typeface="+mn-lt"/>
                <a:ea typeface="Calibri" panose="020F0502020204030204" pitchFamily="34" charset="0"/>
              </a:rPr>
              <a:t>Scholarship &amp; </a:t>
            </a:r>
            <a:r>
              <a:rPr lang="en-US" sz="2400" dirty="0">
                <a:effectLst/>
                <a:latin typeface="+mn-lt"/>
                <a:ea typeface="Calibri" panose="020F0502020204030204" pitchFamily="34" charset="0"/>
              </a:rPr>
              <a:t>Underwood Smith </a:t>
            </a:r>
          </a:p>
          <a:p>
            <a:pPr marL="1200150" marR="0" indent="0">
              <a:spcBef>
                <a:spcPts val="0"/>
              </a:spcBef>
              <a:spcAft>
                <a:spcPts val="0"/>
              </a:spcAft>
              <a:buNone/>
            </a:pPr>
            <a:r>
              <a:rPr lang="en-US" sz="2400" dirty="0">
                <a:latin typeface="+mn-lt"/>
                <a:ea typeface="Calibri" panose="020F0502020204030204" pitchFamily="34" charset="0"/>
              </a:rPr>
              <a:t>				</a:t>
            </a:r>
            <a:r>
              <a:rPr lang="en-US" sz="2400" dirty="0">
                <a:effectLst/>
                <a:latin typeface="+mn-lt"/>
                <a:ea typeface="Calibri" panose="020F0502020204030204" pitchFamily="34" charset="0"/>
              </a:rPr>
              <a:t>Teaching Scholars Program</a:t>
            </a:r>
          </a:p>
          <a:p>
            <a:pPr marL="1200150" marR="0" indent="0">
              <a:spcBef>
                <a:spcPts val="0"/>
              </a:spcBef>
              <a:spcAft>
                <a:spcPts val="0"/>
              </a:spcAft>
              <a:buNone/>
            </a:pPr>
            <a:r>
              <a:rPr lang="en-US" sz="2400" dirty="0">
                <a:effectLst/>
                <a:latin typeface="+mn-lt"/>
                <a:ea typeface="Calibri" panose="020F0502020204030204" pitchFamily="34" charset="0"/>
              </a:rPr>
              <a:t>10:40 am	 	Nursing Scholarship</a:t>
            </a:r>
          </a:p>
          <a:p>
            <a:pPr marL="1200150" marR="0" indent="0">
              <a:spcBef>
                <a:spcPts val="0"/>
              </a:spcBef>
              <a:spcAft>
                <a:spcPts val="0"/>
              </a:spcAft>
              <a:buNone/>
            </a:pPr>
            <a:r>
              <a:rPr lang="en-US" sz="2400" dirty="0">
                <a:effectLst/>
                <a:latin typeface="+mn-lt"/>
                <a:ea typeface="Calibri" panose="020F0502020204030204" pitchFamily="34" charset="0"/>
              </a:rPr>
              <a:t>10:50 am	 	HEAPS Workforce &amp;Heaps Part time</a:t>
            </a:r>
          </a:p>
          <a:p>
            <a:pPr marL="1200150" marR="0" indent="0">
              <a:spcBef>
                <a:spcPts val="0"/>
              </a:spcBef>
              <a:spcAft>
                <a:spcPts val="0"/>
              </a:spcAft>
              <a:buNone/>
            </a:pPr>
            <a:r>
              <a:rPr lang="en-US" sz="2400" dirty="0">
                <a:latin typeface="+mn-lt"/>
                <a:ea typeface="Calibri" panose="020F0502020204030204" pitchFamily="34" charset="0"/>
              </a:rPr>
              <a:t>11:00 am	 	STAND Program</a:t>
            </a:r>
            <a:endParaRPr lang="en-US" sz="2400" dirty="0">
              <a:effectLst/>
              <a:latin typeface="+mn-lt"/>
              <a:ea typeface="Calibri" panose="020F0502020204030204" pitchFamily="34" charset="0"/>
            </a:endParaRPr>
          </a:p>
          <a:p>
            <a:pPr marL="1200150" marR="0" indent="0">
              <a:spcBef>
                <a:spcPts val="0"/>
              </a:spcBef>
              <a:spcAft>
                <a:spcPts val="0"/>
              </a:spcAft>
              <a:buNone/>
            </a:pPr>
            <a:r>
              <a:rPr lang="en-US" sz="2400" dirty="0">
                <a:effectLst/>
                <a:latin typeface="+mn-lt"/>
                <a:ea typeface="Calibri" panose="020F0502020204030204" pitchFamily="34" charset="0"/>
              </a:rPr>
              <a:t>11:15 am	 	WV Invests Grant</a:t>
            </a:r>
          </a:p>
        </p:txBody>
      </p:sp>
      <p:sp>
        <p:nvSpPr>
          <p:cNvPr id="3" name="Title 2">
            <a:extLst>
              <a:ext uri="{FF2B5EF4-FFF2-40B4-BE49-F238E27FC236}">
                <a16:creationId xmlns:a16="http://schemas.microsoft.com/office/drawing/2014/main" id="{BE522C23-DF08-C330-B273-5E61BD682730}"/>
              </a:ext>
            </a:extLst>
          </p:cNvPr>
          <p:cNvSpPr>
            <a:spLocks noGrp="1"/>
          </p:cNvSpPr>
          <p:nvPr>
            <p:ph type="title"/>
          </p:nvPr>
        </p:nvSpPr>
        <p:spPr>
          <a:xfrm>
            <a:off x="628650" y="304800"/>
            <a:ext cx="7886700" cy="1325563"/>
          </a:xfrm>
        </p:spPr>
        <p:txBody>
          <a:bodyPr/>
          <a:lstStyle/>
          <a:p>
            <a:pPr algn="ctr"/>
            <a:r>
              <a:rPr lang="en-US" dirty="0">
                <a:solidFill>
                  <a:srgbClr val="265484"/>
                </a:solidFill>
              </a:rPr>
              <a:t>Agenda</a:t>
            </a:r>
          </a:p>
        </p:txBody>
      </p:sp>
    </p:spTree>
    <p:extLst>
      <p:ext uri="{BB962C8B-B14F-4D97-AF65-F5344CB8AC3E}">
        <p14:creationId xmlns:p14="http://schemas.microsoft.com/office/powerpoint/2010/main" val="4208009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722835B-6AA3-6D00-A907-20DB4806C0B7}"/>
              </a:ext>
            </a:extLst>
          </p:cNvPr>
          <p:cNvSpPr>
            <a:spLocks noGrp="1"/>
          </p:cNvSpPr>
          <p:nvPr>
            <p:ph idx="1"/>
          </p:nvPr>
        </p:nvSpPr>
        <p:spPr/>
        <p:txBody>
          <a:bodyPr/>
          <a:lstStyle/>
          <a:p>
            <a:r>
              <a:rPr lang="en-US" dirty="0"/>
              <a:t>Institutions enter budget information directly into FAMS for 26-27 available April 1 and need updated prior to May 15</a:t>
            </a:r>
          </a:p>
          <a:p>
            <a:pPr lvl="1"/>
            <a:r>
              <a:rPr lang="en-US" dirty="0"/>
              <a:t>Public schools – we will update tuition based upon what is submitted to finance for approval</a:t>
            </a:r>
          </a:p>
          <a:p>
            <a:pPr lvl="1"/>
            <a:r>
              <a:rPr lang="en-US" dirty="0"/>
              <a:t>Private schools – send us an email with amount of tuition/fees for 26-27</a:t>
            </a:r>
          </a:p>
          <a:p>
            <a:r>
              <a:rPr lang="en-US" dirty="0"/>
              <a:t>Redesign of state financial aid</a:t>
            </a:r>
          </a:p>
          <a:p>
            <a:r>
              <a:rPr lang="en-US" dirty="0"/>
              <a:t>Redesign of FAMS</a:t>
            </a:r>
          </a:p>
          <a:p>
            <a:r>
              <a:rPr lang="en-US" dirty="0"/>
              <a:t>Make sure FAMS users are up to date and when someone leaves the FAMS administrator on the campus is locking the account or having our office lock the account.</a:t>
            </a:r>
          </a:p>
          <a:p>
            <a:pPr marL="0" indent="0">
              <a:buNone/>
            </a:pPr>
            <a:endParaRPr lang="en-US" dirty="0"/>
          </a:p>
        </p:txBody>
      </p:sp>
      <p:sp>
        <p:nvSpPr>
          <p:cNvPr id="3" name="Title 2">
            <a:extLst>
              <a:ext uri="{FF2B5EF4-FFF2-40B4-BE49-F238E27FC236}">
                <a16:creationId xmlns:a16="http://schemas.microsoft.com/office/drawing/2014/main" id="{BE522C23-DF08-C330-B273-5E61BD682730}"/>
              </a:ext>
            </a:extLst>
          </p:cNvPr>
          <p:cNvSpPr>
            <a:spLocks noGrp="1"/>
          </p:cNvSpPr>
          <p:nvPr>
            <p:ph type="title"/>
          </p:nvPr>
        </p:nvSpPr>
        <p:spPr/>
        <p:txBody>
          <a:bodyPr/>
          <a:lstStyle/>
          <a:p>
            <a:pPr algn="ctr"/>
            <a:r>
              <a:rPr lang="en-US" dirty="0">
                <a:solidFill>
                  <a:srgbClr val="265484"/>
                </a:solidFill>
              </a:rPr>
              <a:t>State Aid Update</a:t>
            </a:r>
          </a:p>
        </p:txBody>
      </p:sp>
    </p:spTree>
    <p:extLst>
      <p:ext uri="{BB962C8B-B14F-4D97-AF65-F5344CB8AC3E}">
        <p14:creationId xmlns:p14="http://schemas.microsoft.com/office/powerpoint/2010/main" val="25976064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722835B-6AA3-6D00-A907-20DB4806C0B7}"/>
              </a:ext>
            </a:extLst>
          </p:cNvPr>
          <p:cNvSpPr>
            <a:spLocks noGrp="1"/>
          </p:cNvSpPr>
          <p:nvPr>
            <p:ph idx="1"/>
          </p:nvPr>
        </p:nvSpPr>
        <p:spPr/>
        <p:txBody>
          <a:bodyPr/>
          <a:lstStyle/>
          <a:p>
            <a:r>
              <a:rPr lang="en-US" dirty="0"/>
              <a:t>Have 26-27 award information for Promise and WV Higher Education Grant by February 27</a:t>
            </a:r>
          </a:p>
          <a:p>
            <a:r>
              <a:rPr lang="en-US" dirty="0"/>
              <a:t>State Aid Reviews have started on a 3-year cycle</a:t>
            </a:r>
          </a:p>
          <a:p>
            <a:r>
              <a:rPr lang="en-US" dirty="0"/>
              <a:t>Preliminary invoices for spring will begin in December where we will balance spring</a:t>
            </a:r>
          </a:p>
          <a:p>
            <a:r>
              <a:rPr lang="en-US" dirty="0"/>
              <a:t>Once your roster is updated for spring and reconciled for fall, please request an invoice by March 15</a:t>
            </a:r>
          </a:p>
          <a:p>
            <a:endParaRPr lang="en-US" dirty="0"/>
          </a:p>
        </p:txBody>
      </p:sp>
      <p:sp>
        <p:nvSpPr>
          <p:cNvPr id="3" name="Title 2">
            <a:extLst>
              <a:ext uri="{FF2B5EF4-FFF2-40B4-BE49-F238E27FC236}">
                <a16:creationId xmlns:a16="http://schemas.microsoft.com/office/drawing/2014/main" id="{BE522C23-DF08-C330-B273-5E61BD682730}"/>
              </a:ext>
            </a:extLst>
          </p:cNvPr>
          <p:cNvSpPr>
            <a:spLocks noGrp="1"/>
          </p:cNvSpPr>
          <p:nvPr>
            <p:ph type="title"/>
          </p:nvPr>
        </p:nvSpPr>
        <p:spPr/>
        <p:txBody>
          <a:bodyPr/>
          <a:lstStyle/>
          <a:p>
            <a:pPr algn="ctr"/>
            <a:r>
              <a:rPr lang="en-US">
                <a:solidFill>
                  <a:srgbClr val="265484"/>
                </a:solidFill>
              </a:rPr>
              <a:t>State Aid Update</a:t>
            </a:r>
            <a:endParaRPr lang="en-US" dirty="0">
              <a:solidFill>
                <a:srgbClr val="265484"/>
              </a:solidFill>
            </a:endParaRPr>
          </a:p>
        </p:txBody>
      </p:sp>
    </p:spTree>
    <p:extLst>
      <p:ext uri="{BB962C8B-B14F-4D97-AF65-F5344CB8AC3E}">
        <p14:creationId xmlns:p14="http://schemas.microsoft.com/office/powerpoint/2010/main" val="39737216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722835B-6AA3-6D00-A907-20DB4806C0B7}"/>
              </a:ext>
            </a:extLst>
          </p:cNvPr>
          <p:cNvSpPr>
            <a:spLocks noGrp="1"/>
          </p:cNvSpPr>
          <p:nvPr>
            <p:ph idx="1"/>
          </p:nvPr>
        </p:nvSpPr>
        <p:spPr/>
        <p:txBody>
          <a:bodyPr/>
          <a:lstStyle/>
          <a:p>
            <a:endParaRPr lang="en-US" dirty="0"/>
          </a:p>
          <a:p>
            <a:r>
              <a:rPr lang="en-US" dirty="0"/>
              <a:t>HB 2773 – Legislative rules</a:t>
            </a:r>
          </a:p>
          <a:p>
            <a:r>
              <a:rPr lang="en-US" dirty="0"/>
              <a:t>HB 2166 – Behavioral Health Workforce Education</a:t>
            </a:r>
          </a:p>
          <a:p>
            <a:r>
              <a:rPr lang="en-US" dirty="0"/>
              <a:t>HB 2190 – Potomac State Learn and Earn</a:t>
            </a:r>
          </a:p>
          <a:p>
            <a:r>
              <a:rPr lang="en-US" dirty="0"/>
              <a:t>HB 3024 – Guaranteed course transfer</a:t>
            </a:r>
          </a:p>
          <a:p>
            <a:r>
              <a:rPr lang="en-US" dirty="0"/>
              <a:t>HB 3150 – Health Science and Medical Student Loan</a:t>
            </a:r>
          </a:p>
          <a:p>
            <a:endParaRPr lang="en-US" dirty="0"/>
          </a:p>
        </p:txBody>
      </p:sp>
      <p:sp>
        <p:nvSpPr>
          <p:cNvPr id="3" name="Title 2">
            <a:extLst>
              <a:ext uri="{FF2B5EF4-FFF2-40B4-BE49-F238E27FC236}">
                <a16:creationId xmlns:a16="http://schemas.microsoft.com/office/drawing/2014/main" id="{BE522C23-DF08-C330-B273-5E61BD682730}"/>
              </a:ext>
            </a:extLst>
          </p:cNvPr>
          <p:cNvSpPr>
            <a:spLocks noGrp="1"/>
          </p:cNvSpPr>
          <p:nvPr>
            <p:ph type="title"/>
          </p:nvPr>
        </p:nvSpPr>
        <p:spPr/>
        <p:txBody>
          <a:bodyPr>
            <a:normAutofit fontScale="90000"/>
          </a:bodyPr>
          <a:lstStyle/>
          <a:p>
            <a:pPr algn="ctr"/>
            <a:r>
              <a:rPr lang="en-US" dirty="0">
                <a:solidFill>
                  <a:srgbClr val="265484"/>
                </a:solidFill>
              </a:rPr>
              <a:t>Legislative Update</a:t>
            </a:r>
            <a:br>
              <a:rPr lang="en-US" dirty="0">
                <a:solidFill>
                  <a:srgbClr val="265484"/>
                </a:solidFill>
              </a:rPr>
            </a:br>
            <a:r>
              <a:rPr lang="en-US" dirty="0">
                <a:solidFill>
                  <a:srgbClr val="265484"/>
                </a:solidFill>
              </a:rPr>
              <a:t>Needs updated prior to presentation of what passes</a:t>
            </a:r>
          </a:p>
        </p:txBody>
      </p:sp>
    </p:spTree>
    <p:extLst>
      <p:ext uri="{BB962C8B-B14F-4D97-AF65-F5344CB8AC3E}">
        <p14:creationId xmlns:p14="http://schemas.microsoft.com/office/powerpoint/2010/main" val="39330140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BE85448-C5C3-04D3-2EE3-3467ADA3E4AC}"/>
              </a:ext>
            </a:extLst>
          </p:cNvPr>
          <p:cNvSpPr>
            <a:spLocks noGrp="1"/>
          </p:cNvSpPr>
          <p:nvPr>
            <p:ph idx="1"/>
          </p:nvPr>
        </p:nvSpPr>
        <p:spPr>
          <a:xfrm>
            <a:off x="628650" y="1524000"/>
            <a:ext cx="7886700" cy="4351338"/>
          </a:xfrm>
        </p:spPr>
        <p:txBody>
          <a:bodyPr/>
          <a:lstStyle/>
          <a:p>
            <a:r>
              <a:rPr lang="en-US" dirty="0"/>
              <a:t>Closing[Search] to request an invoice or a closing</a:t>
            </a:r>
          </a:p>
          <a:p>
            <a:pPr lvl="1"/>
            <a:r>
              <a:rPr lang="en-US" dirty="0"/>
              <a:t>Make sure contacts on closing page are updated before requesting the closing for each program</a:t>
            </a:r>
          </a:p>
          <a:p>
            <a:pPr lvl="1"/>
            <a:r>
              <a:rPr lang="en-US" dirty="0"/>
              <a:t>Once you are completely reconciled and all changes have been completed, then request the closing. Once you request the closing, you will immediately have read-only access for that program and any changes after you have requested the closing will be accounted for in the closing in October.</a:t>
            </a:r>
          </a:p>
          <a:p>
            <a:pPr lvl="1"/>
            <a:r>
              <a:rPr lang="en-US" dirty="0"/>
              <a:t>Closing statements will come through </a:t>
            </a:r>
            <a:r>
              <a:rPr lang="en-US" dirty="0">
                <a:hlinkClick r:id="rId2"/>
              </a:rPr>
              <a:t>noreply@airslate.com</a:t>
            </a:r>
            <a:endParaRPr lang="en-US" dirty="0"/>
          </a:p>
          <a:p>
            <a:pPr lvl="1"/>
            <a:r>
              <a:rPr lang="en-US" dirty="0"/>
              <a:t>June 15 closing deadline HEGP, Invests, Promise, STEM, USTP, and </a:t>
            </a:r>
            <a:r>
              <a:rPr lang="en-US" dirty="0" err="1"/>
              <a:t>ChooseWV</a:t>
            </a:r>
            <a:endParaRPr lang="en-US" dirty="0"/>
          </a:p>
          <a:p>
            <a:pPr lvl="1"/>
            <a:r>
              <a:rPr lang="en-US" dirty="0"/>
              <a:t>September 1 deadline HEAPS PT, HEAPS WF, Summer Promise</a:t>
            </a:r>
          </a:p>
          <a:p>
            <a:pPr lvl="1"/>
            <a:r>
              <a:rPr lang="en-US" b="1" dirty="0"/>
              <a:t>Can request a closing starting May 1 for 25-26 in FAMS once reconciled</a:t>
            </a:r>
          </a:p>
          <a:p>
            <a:pPr lvl="1"/>
            <a:endParaRPr lang="en-US" dirty="0"/>
          </a:p>
          <a:p>
            <a:pPr lvl="2"/>
            <a:endParaRPr lang="en-US" dirty="0"/>
          </a:p>
        </p:txBody>
      </p:sp>
      <p:sp>
        <p:nvSpPr>
          <p:cNvPr id="3" name="Title 2">
            <a:extLst>
              <a:ext uri="{FF2B5EF4-FFF2-40B4-BE49-F238E27FC236}">
                <a16:creationId xmlns:a16="http://schemas.microsoft.com/office/drawing/2014/main" id="{F3652D6E-F094-CC3B-C420-4DE8BA4BDC66}"/>
              </a:ext>
            </a:extLst>
          </p:cNvPr>
          <p:cNvSpPr>
            <a:spLocks noGrp="1"/>
          </p:cNvSpPr>
          <p:nvPr>
            <p:ph type="title"/>
          </p:nvPr>
        </p:nvSpPr>
        <p:spPr/>
        <p:txBody>
          <a:bodyPr/>
          <a:lstStyle/>
          <a:p>
            <a:pPr algn="ctr"/>
            <a:r>
              <a:rPr lang="en-US" dirty="0">
                <a:solidFill>
                  <a:srgbClr val="265484"/>
                </a:solidFill>
              </a:rPr>
              <a:t>Invoices/Closing</a:t>
            </a:r>
          </a:p>
        </p:txBody>
      </p:sp>
    </p:spTree>
    <p:extLst>
      <p:ext uri="{BB962C8B-B14F-4D97-AF65-F5344CB8AC3E}">
        <p14:creationId xmlns:p14="http://schemas.microsoft.com/office/powerpoint/2010/main" val="4255193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F2F9385-A903-5DF9-85F8-9F0532B33EF4}"/>
              </a:ext>
            </a:extLst>
          </p:cNvPr>
          <p:cNvSpPr>
            <a:spLocks noGrp="1"/>
          </p:cNvSpPr>
          <p:nvPr>
            <p:ph idx="1"/>
          </p:nvPr>
        </p:nvSpPr>
        <p:spPr/>
        <p:txBody>
          <a:bodyPr/>
          <a:lstStyle/>
          <a:p>
            <a:r>
              <a:rPr lang="en-US" sz="3100" dirty="0">
                <a:effectLst/>
                <a:latin typeface="+mn-lt"/>
                <a:ea typeface="Aptos" panose="020B0004020202020204" pitchFamily="34" charset="0"/>
                <a:cs typeface="Aptos" panose="020B0004020202020204" pitchFamily="34" charset="0"/>
              </a:rPr>
              <a:t>2001 Union Carbide Drive Building 2000 South Charleston, WV, 25303</a:t>
            </a:r>
          </a:p>
          <a:p>
            <a:pPr marL="342900" lvl="1" indent="0">
              <a:buNone/>
            </a:pPr>
            <a:endParaRPr lang="en-US" sz="2800" dirty="0">
              <a:latin typeface="+mn-lt"/>
            </a:endParaRPr>
          </a:p>
          <a:p>
            <a:r>
              <a:rPr lang="en-US" sz="2800" dirty="0">
                <a:latin typeface="+mn-lt"/>
              </a:rPr>
              <a:t>Only return funds as part of a closing statement. If you need to return funds for a state aid program, please include a copy of the closing statement</a:t>
            </a:r>
          </a:p>
          <a:p>
            <a:pPr lvl="1"/>
            <a:r>
              <a:rPr lang="en-US" sz="2800" dirty="0">
                <a:effectLst/>
                <a:latin typeface="+mn-lt"/>
                <a:ea typeface="Aptos" panose="020B0004020202020204" pitchFamily="34" charset="0"/>
                <a:cs typeface="Aptos" panose="020B0004020202020204" pitchFamily="34" charset="0"/>
              </a:rPr>
              <a:t>WV Higher Education Policy Commission, PO Box 40212, Charleston, WV 25364.</a:t>
            </a:r>
          </a:p>
          <a:p>
            <a:pPr lvl="1"/>
            <a:endParaRPr lang="en-US" sz="2400" dirty="0"/>
          </a:p>
        </p:txBody>
      </p:sp>
      <p:sp>
        <p:nvSpPr>
          <p:cNvPr id="3" name="Title 2">
            <a:extLst>
              <a:ext uri="{FF2B5EF4-FFF2-40B4-BE49-F238E27FC236}">
                <a16:creationId xmlns:a16="http://schemas.microsoft.com/office/drawing/2014/main" id="{EE2CB425-D925-6E61-273D-182694A0F36D}"/>
              </a:ext>
            </a:extLst>
          </p:cNvPr>
          <p:cNvSpPr>
            <a:spLocks noGrp="1"/>
          </p:cNvSpPr>
          <p:nvPr>
            <p:ph type="title"/>
          </p:nvPr>
        </p:nvSpPr>
        <p:spPr/>
        <p:txBody>
          <a:bodyPr/>
          <a:lstStyle/>
          <a:p>
            <a:pPr algn="ctr"/>
            <a:r>
              <a:rPr lang="en-US" dirty="0">
                <a:solidFill>
                  <a:srgbClr val="265484"/>
                </a:solidFill>
              </a:rPr>
              <a:t>HEPC Address Update</a:t>
            </a:r>
          </a:p>
        </p:txBody>
      </p:sp>
    </p:spTree>
    <p:extLst>
      <p:ext uri="{BB962C8B-B14F-4D97-AF65-F5344CB8AC3E}">
        <p14:creationId xmlns:p14="http://schemas.microsoft.com/office/powerpoint/2010/main" val="25654936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4A6832F-F343-4CC8-BCFF-0C652F5301EB}"/>
              </a:ext>
            </a:extLst>
          </p:cNvPr>
          <p:cNvSpPr>
            <a:spLocks noGrp="1"/>
          </p:cNvSpPr>
          <p:nvPr>
            <p:ph idx="1"/>
          </p:nvPr>
        </p:nvSpPr>
        <p:spPr>
          <a:xfrm>
            <a:off x="628650" y="1825624"/>
            <a:ext cx="7886700" cy="4803775"/>
          </a:xfrm>
        </p:spPr>
        <p:txBody>
          <a:bodyPr>
            <a:normAutofit lnSpcReduction="10000"/>
          </a:bodyPr>
          <a:lstStyle/>
          <a:p>
            <a:pPr marL="0" indent="0">
              <a:buNone/>
            </a:pPr>
            <a:r>
              <a:rPr lang="en-US" sz="2000" dirty="0"/>
              <a:t>Appeals processed in </a:t>
            </a:r>
            <a:r>
              <a:rPr lang="en-US" sz="2000" dirty="0" err="1"/>
              <a:t>airSlate</a:t>
            </a:r>
            <a:endParaRPr lang="en-US" sz="2000" b="1" dirty="0"/>
          </a:p>
          <a:p>
            <a:pPr lvl="1">
              <a:buClr>
                <a:srgbClr val="92D050"/>
              </a:buClr>
            </a:pPr>
            <a:r>
              <a:rPr lang="en-US" dirty="0"/>
              <a:t>Emails will come from </a:t>
            </a:r>
            <a:r>
              <a:rPr lang="en-US" b="1" dirty="0" err="1"/>
              <a:t>WVColleges</a:t>
            </a:r>
            <a:r>
              <a:rPr lang="en-US" b="1" dirty="0"/>
              <a:t> via </a:t>
            </a:r>
            <a:r>
              <a:rPr lang="en-US" b="1" dirty="0" err="1"/>
              <a:t>airSlate</a:t>
            </a:r>
            <a:endParaRPr lang="en-US" dirty="0"/>
          </a:p>
          <a:p>
            <a:pPr lvl="1">
              <a:buClr>
                <a:srgbClr val="92D050"/>
              </a:buClr>
            </a:pPr>
            <a:r>
              <a:rPr lang="en-US" b="1" dirty="0"/>
              <a:t>Eligibility: </a:t>
            </a:r>
            <a:r>
              <a:rPr lang="en-US" dirty="0"/>
              <a:t>Appeals are for </a:t>
            </a:r>
            <a:r>
              <a:rPr lang="en-US" b="1" dirty="0"/>
              <a:t>state aid recipients</a:t>
            </a:r>
            <a:r>
              <a:rPr lang="en-US" dirty="0"/>
              <a:t> who do not have enough degree-pursuant courses available during the semester or academic year to qualify for an award or renewal.</a:t>
            </a:r>
          </a:p>
          <a:p>
            <a:pPr>
              <a:buClr>
                <a:srgbClr val="92D050"/>
              </a:buClr>
            </a:pPr>
            <a:r>
              <a:rPr lang="en-US" b="1" dirty="0"/>
              <a:t>Important Notes</a:t>
            </a:r>
            <a:r>
              <a:rPr lang="en-US" dirty="0"/>
              <a:t>:</a:t>
            </a:r>
          </a:p>
          <a:p>
            <a:pPr lvl="1">
              <a:buClr>
                <a:srgbClr val="92D050"/>
              </a:buClr>
            </a:pPr>
            <a:r>
              <a:rPr lang="en-US" b="1" dirty="0"/>
              <a:t>Prescreen applicants</a:t>
            </a:r>
            <a:r>
              <a:rPr lang="en-US" dirty="0"/>
              <a:t> before sharing the link.</a:t>
            </a:r>
          </a:p>
          <a:p>
            <a:pPr lvl="1">
              <a:buClr>
                <a:srgbClr val="92D050"/>
              </a:buClr>
            </a:pPr>
            <a:r>
              <a:rPr lang="en-US" b="1" dirty="0"/>
              <a:t>Do not post the link</a:t>
            </a:r>
            <a:r>
              <a:rPr lang="en-US" dirty="0"/>
              <a:t> publicly.</a:t>
            </a:r>
          </a:p>
          <a:p>
            <a:pPr lvl="1">
              <a:buClr>
                <a:srgbClr val="92D050"/>
              </a:buClr>
            </a:pPr>
            <a:r>
              <a:rPr lang="en-US" b="1" dirty="0"/>
              <a:t>Ensure students submit the correct year</a:t>
            </a:r>
            <a:r>
              <a:rPr lang="en-US" dirty="0"/>
              <a:t>. If they need to apply for a prior year, use the old link.</a:t>
            </a:r>
          </a:p>
          <a:p>
            <a:pPr lvl="1">
              <a:buClr>
                <a:srgbClr val="92D050"/>
              </a:buClr>
            </a:pPr>
            <a:r>
              <a:rPr lang="en-US" b="1" dirty="0"/>
              <a:t>Automated processing</a:t>
            </a:r>
            <a:r>
              <a:rPr lang="en-US" dirty="0"/>
              <a:t>: Once an appeal is submitted, it will move to the next step as completed. Only fields highlighted in the form are editable.</a:t>
            </a:r>
          </a:p>
          <a:p>
            <a:pPr lvl="1">
              <a:buClr>
                <a:srgbClr val="92D050"/>
              </a:buClr>
            </a:pPr>
            <a:r>
              <a:rPr lang="en-US" dirty="0"/>
              <a:t>The </a:t>
            </a:r>
            <a:r>
              <a:rPr lang="en-US" b="1" dirty="0"/>
              <a:t>form is no longer two separate documents</a:t>
            </a:r>
            <a:r>
              <a:rPr lang="en-US" dirty="0"/>
              <a:t>, so </a:t>
            </a:r>
            <a:r>
              <a:rPr lang="en-US" b="1" dirty="0"/>
              <a:t>email verification is not required</a:t>
            </a:r>
            <a:r>
              <a:rPr lang="en-US" dirty="0"/>
              <a:t>.</a:t>
            </a:r>
          </a:p>
          <a:p>
            <a:pPr lvl="1">
              <a:buClr>
                <a:srgbClr val="92D050"/>
              </a:buClr>
            </a:pPr>
            <a:r>
              <a:rPr lang="en-US" b="1" dirty="0"/>
              <a:t>Ensure a school email is used and it is correct</a:t>
            </a:r>
            <a:r>
              <a:rPr lang="en-US" dirty="0"/>
              <a:t>. The form and email will provide instructions for the student, advisor, and financial aid contact.</a:t>
            </a:r>
          </a:p>
          <a:p>
            <a:pPr lvl="1">
              <a:buClr>
                <a:srgbClr val="92D050"/>
              </a:buClr>
            </a:pPr>
            <a:endParaRPr lang="en-US" dirty="0"/>
          </a:p>
          <a:p>
            <a:pPr lvl="1">
              <a:buClr>
                <a:srgbClr val="92D050"/>
              </a:buClr>
            </a:pPr>
            <a:endParaRPr lang="en-US" dirty="0"/>
          </a:p>
        </p:txBody>
      </p:sp>
      <p:sp>
        <p:nvSpPr>
          <p:cNvPr id="3" name="Title 2">
            <a:extLst>
              <a:ext uri="{FF2B5EF4-FFF2-40B4-BE49-F238E27FC236}">
                <a16:creationId xmlns:a16="http://schemas.microsoft.com/office/drawing/2014/main" id="{EBD652EE-658E-456A-A2CF-64F008667481}"/>
              </a:ext>
            </a:extLst>
          </p:cNvPr>
          <p:cNvSpPr>
            <a:spLocks noGrp="1"/>
          </p:cNvSpPr>
          <p:nvPr>
            <p:ph type="title"/>
          </p:nvPr>
        </p:nvSpPr>
        <p:spPr/>
        <p:txBody>
          <a:bodyPr/>
          <a:lstStyle/>
          <a:p>
            <a:pPr algn="ctr"/>
            <a:r>
              <a:rPr lang="en-US" dirty="0">
                <a:solidFill>
                  <a:srgbClr val="265484"/>
                </a:solidFill>
              </a:rPr>
              <a:t>Degree Pursuant Coursework Appeals</a:t>
            </a:r>
            <a:br>
              <a:rPr lang="en-US" dirty="0">
                <a:solidFill>
                  <a:srgbClr val="265484"/>
                </a:solidFill>
              </a:rPr>
            </a:br>
            <a:r>
              <a:rPr lang="en-US" dirty="0">
                <a:solidFill>
                  <a:srgbClr val="265484"/>
                </a:solidFill>
              </a:rPr>
              <a:t>(CPOS)</a:t>
            </a:r>
          </a:p>
        </p:txBody>
      </p:sp>
    </p:spTree>
    <p:extLst>
      <p:ext uri="{BB962C8B-B14F-4D97-AF65-F5344CB8AC3E}">
        <p14:creationId xmlns:p14="http://schemas.microsoft.com/office/powerpoint/2010/main" val="13110283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F14F5E-C32B-A257-6525-9C6DEE230C02}"/>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79565CF-9287-5B41-3319-DF8BA2E1F3DA}"/>
              </a:ext>
            </a:extLst>
          </p:cNvPr>
          <p:cNvSpPr>
            <a:spLocks noGrp="1"/>
          </p:cNvSpPr>
          <p:nvPr>
            <p:ph idx="1"/>
          </p:nvPr>
        </p:nvSpPr>
        <p:spPr>
          <a:xfrm>
            <a:off x="628650" y="1825624"/>
            <a:ext cx="7886700" cy="4803775"/>
          </a:xfrm>
        </p:spPr>
        <p:txBody>
          <a:bodyPr>
            <a:normAutofit/>
          </a:bodyPr>
          <a:lstStyle/>
          <a:p>
            <a:pPr marL="0" indent="0">
              <a:buNone/>
            </a:pPr>
            <a:r>
              <a:rPr lang="en-US" sz="2000" dirty="0"/>
              <a:t>Updates</a:t>
            </a:r>
          </a:p>
          <a:p>
            <a:pPr lvl="1">
              <a:buClr>
                <a:srgbClr val="92D050"/>
              </a:buClr>
            </a:pPr>
            <a:r>
              <a:rPr lang="en-US" dirty="0"/>
              <a:t>The FA Contact can cancel the form by checking the Cancel Request Box, initialing Cancelation Sign Off, and submitting a reason for cancelation in the FA comment section. </a:t>
            </a:r>
          </a:p>
          <a:p>
            <a:pPr lvl="1">
              <a:buClr>
                <a:srgbClr val="92D050"/>
              </a:buClr>
            </a:pPr>
            <a:endParaRPr lang="en-US" dirty="0"/>
          </a:p>
        </p:txBody>
      </p:sp>
      <p:sp>
        <p:nvSpPr>
          <p:cNvPr id="3" name="Title 2">
            <a:extLst>
              <a:ext uri="{FF2B5EF4-FFF2-40B4-BE49-F238E27FC236}">
                <a16:creationId xmlns:a16="http://schemas.microsoft.com/office/drawing/2014/main" id="{21DE168B-7A5B-CC2B-DEB6-0CF00166CEE1}"/>
              </a:ext>
            </a:extLst>
          </p:cNvPr>
          <p:cNvSpPr>
            <a:spLocks noGrp="1"/>
          </p:cNvSpPr>
          <p:nvPr>
            <p:ph type="title"/>
          </p:nvPr>
        </p:nvSpPr>
        <p:spPr/>
        <p:txBody>
          <a:bodyPr/>
          <a:lstStyle/>
          <a:p>
            <a:pPr algn="ctr"/>
            <a:r>
              <a:rPr lang="en-US" dirty="0">
                <a:solidFill>
                  <a:srgbClr val="265484"/>
                </a:solidFill>
              </a:rPr>
              <a:t>Degree Pursuant Coursework Appeals</a:t>
            </a:r>
            <a:br>
              <a:rPr lang="en-US" dirty="0">
                <a:solidFill>
                  <a:srgbClr val="265484"/>
                </a:solidFill>
              </a:rPr>
            </a:br>
            <a:r>
              <a:rPr lang="en-US" dirty="0">
                <a:solidFill>
                  <a:srgbClr val="265484"/>
                </a:solidFill>
              </a:rPr>
              <a:t>(CPOS)</a:t>
            </a:r>
          </a:p>
        </p:txBody>
      </p:sp>
      <p:pic>
        <p:nvPicPr>
          <p:cNvPr id="5" name="Picture 4">
            <a:extLst>
              <a:ext uri="{FF2B5EF4-FFF2-40B4-BE49-F238E27FC236}">
                <a16:creationId xmlns:a16="http://schemas.microsoft.com/office/drawing/2014/main" id="{7216C170-F53B-E6E6-674B-21AAAE052A42}"/>
              </a:ext>
            </a:extLst>
          </p:cNvPr>
          <p:cNvPicPr>
            <a:picLocks noChangeAspect="1"/>
          </p:cNvPicPr>
          <p:nvPr/>
        </p:nvPicPr>
        <p:blipFill>
          <a:blip r:embed="rId3"/>
          <a:stretch>
            <a:fillRect/>
          </a:stretch>
        </p:blipFill>
        <p:spPr>
          <a:xfrm>
            <a:off x="1556916" y="3200400"/>
            <a:ext cx="6030167" cy="2800741"/>
          </a:xfrm>
          <a:prstGeom prst="rect">
            <a:avLst/>
          </a:prstGeom>
        </p:spPr>
      </p:pic>
    </p:spTree>
    <p:extLst>
      <p:ext uri="{BB962C8B-B14F-4D97-AF65-F5344CB8AC3E}">
        <p14:creationId xmlns:p14="http://schemas.microsoft.com/office/powerpoint/2010/main" val="888078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4A6832F-F343-4CC8-BCFF-0C652F5301EB}"/>
              </a:ext>
            </a:extLst>
          </p:cNvPr>
          <p:cNvSpPr>
            <a:spLocks noGrp="1"/>
          </p:cNvSpPr>
          <p:nvPr>
            <p:ph idx="1"/>
          </p:nvPr>
        </p:nvSpPr>
        <p:spPr>
          <a:xfrm>
            <a:off x="304800" y="1524000"/>
            <a:ext cx="8534400" cy="4968874"/>
          </a:xfrm>
        </p:spPr>
        <p:txBody>
          <a:bodyPr>
            <a:normAutofit fontScale="77500" lnSpcReduction="20000"/>
          </a:bodyPr>
          <a:lstStyle/>
          <a:p>
            <a:pPr marL="0" indent="0">
              <a:lnSpc>
                <a:spcPct val="120000"/>
              </a:lnSpc>
              <a:spcBef>
                <a:spcPts val="600"/>
              </a:spcBef>
              <a:buNone/>
            </a:pPr>
            <a:r>
              <a:rPr lang="en-US" sz="2900" dirty="0"/>
              <a:t>Process for DPCW appeals</a:t>
            </a:r>
          </a:p>
          <a:p>
            <a:pPr marL="0" indent="0">
              <a:lnSpc>
                <a:spcPct val="120000"/>
              </a:lnSpc>
              <a:spcBef>
                <a:spcPts val="600"/>
              </a:spcBef>
              <a:buClr>
                <a:srgbClr val="92D050"/>
              </a:buClr>
              <a:buNone/>
            </a:pPr>
            <a:r>
              <a:rPr lang="en-US" b="1" dirty="0"/>
              <a:t>1. Student Access to Form</a:t>
            </a:r>
            <a:endParaRPr lang="en-US" dirty="0"/>
          </a:p>
          <a:p>
            <a:pPr>
              <a:lnSpc>
                <a:spcPct val="120000"/>
              </a:lnSpc>
              <a:spcBef>
                <a:spcPts val="600"/>
              </a:spcBef>
              <a:buClr>
                <a:srgbClr val="92D050"/>
              </a:buClr>
              <a:buFont typeface="Arial" panose="020B0604020202020204" pitchFamily="34" charset="0"/>
              <a:buChar char="•"/>
            </a:pPr>
            <a:r>
              <a:rPr lang="en-US" dirty="0"/>
              <a:t>The institution’s financial aid office provides the student with access to the appeal form.</a:t>
            </a:r>
          </a:p>
          <a:p>
            <a:pPr>
              <a:lnSpc>
                <a:spcPct val="120000"/>
              </a:lnSpc>
              <a:spcBef>
                <a:spcPts val="600"/>
              </a:spcBef>
              <a:buClr>
                <a:srgbClr val="92D050"/>
              </a:buClr>
              <a:buFont typeface="Arial" panose="020B0604020202020204" pitchFamily="34" charset="0"/>
              <a:buChar char="•"/>
            </a:pPr>
            <a:r>
              <a:rPr lang="en-US" dirty="0"/>
              <a:t>Student completes the form using their </a:t>
            </a:r>
            <a:r>
              <a:rPr lang="en-US" b="1" dirty="0"/>
              <a:t>school email address</a:t>
            </a:r>
            <a:r>
              <a:rPr lang="en-US" dirty="0"/>
              <a:t>.</a:t>
            </a:r>
          </a:p>
          <a:p>
            <a:pPr marL="0" indent="0">
              <a:lnSpc>
                <a:spcPct val="120000"/>
              </a:lnSpc>
              <a:spcBef>
                <a:spcPts val="600"/>
              </a:spcBef>
              <a:buClr>
                <a:srgbClr val="92D050"/>
              </a:buClr>
              <a:buNone/>
            </a:pPr>
            <a:r>
              <a:rPr lang="en-US" b="1" dirty="0"/>
              <a:t>2. Student Submission</a:t>
            </a:r>
            <a:endParaRPr lang="en-US" dirty="0"/>
          </a:p>
          <a:p>
            <a:pPr>
              <a:lnSpc>
                <a:spcPct val="120000"/>
              </a:lnSpc>
              <a:spcBef>
                <a:spcPts val="600"/>
              </a:spcBef>
              <a:buClr>
                <a:srgbClr val="92D050"/>
              </a:buClr>
              <a:buFont typeface="Arial" panose="020B0604020202020204" pitchFamily="34" charset="0"/>
              <a:buChar char="•"/>
            </a:pPr>
            <a:r>
              <a:rPr lang="en-US" dirty="0"/>
              <a:t>After submission, the form is automatically routed to the institution’s </a:t>
            </a:r>
            <a:r>
              <a:rPr lang="en-US" b="1" dirty="0"/>
              <a:t>Financial Aid (FA) Contact</a:t>
            </a:r>
            <a:r>
              <a:rPr lang="en-US" dirty="0"/>
              <a:t>.</a:t>
            </a:r>
          </a:p>
          <a:p>
            <a:pPr marL="0" indent="0">
              <a:lnSpc>
                <a:spcPct val="120000"/>
              </a:lnSpc>
              <a:spcBef>
                <a:spcPts val="600"/>
              </a:spcBef>
              <a:buClr>
                <a:srgbClr val="92D050"/>
              </a:buClr>
              <a:buNone/>
            </a:pPr>
            <a:r>
              <a:rPr lang="en-US" b="1" dirty="0"/>
              <a:t>3. Financial Aid Contact Review</a:t>
            </a:r>
            <a:endParaRPr lang="en-US" dirty="0"/>
          </a:p>
          <a:p>
            <a:pPr>
              <a:lnSpc>
                <a:spcPct val="120000"/>
              </a:lnSpc>
              <a:spcBef>
                <a:spcPts val="600"/>
              </a:spcBef>
              <a:buClr>
                <a:srgbClr val="92D050"/>
              </a:buClr>
              <a:buFont typeface="Arial" panose="020B0604020202020204" pitchFamily="34" charset="0"/>
              <a:buChar char="•"/>
            </a:pPr>
            <a:r>
              <a:rPr lang="en-US" dirty="0"/>
              <a:t>The FA Contact enters the </a:t>
            </a:r>
            <a:r>
              <a:rPr lang="en-US" b="1" dirty="0"/>
              <a:t>Academic Advisor’s name and email</a:t>
            </a:r>
            <a:r>
              <a:rPr lang="en-US" dirty="0"/>
              <a:t>.</a:t>
            </a:r>
          </a:p>
          <a:p>
            <a:pPr>
              <a:lnSpc>
                <a:spcPct val="120000"/>
              </a:lnSpc>
              <a:spcBef>
                <a:spcPts val="600"/>
              </a:spcBef>
              <a:buClr>
                <a:srgbClr val="92D050"/>
              </a:buClr>
              <a:buFont typeface="Arial" panose="020B0604020202020204" pitchFamily="34" charset="0"/>
              <a:buChar char="•"/>
            </a:pPr>
            <a:r>
              <a:rPr lang="en-US" dirty="0"/>
              <a:t>Advisor information can be updated, if needed.</a:t>
            </a:r>
          </a:p>
          <a:p>
            <a:pPr marL="0" indent="0">
              <a:lnSpc>
                <a:spcPct val="120000"/>
              </a:lnSpc>
              <a:spcBef>
                <a:spcPts val="600"/>
              </a:spcBef>
              <a:buClr>
                <a:srgbClr val="92D050"/>
              </a:buClr>
              <a:buNone/>
            </a:pPr>
            <a:r>
              <a:rPr lang="en-US" b="1" dirty="0"/>
              <a:t>4. Academic Advisor Review</a:t>
            </a:r>
            <a:endParaRPr lang="en-US" dirty="0"/>
          </a:p>
          <a:p>
            <a:pPr>
              <a:lnSpc>
                <a:spcPct val="120000"/>
              </a:lnSpc>
              <a:spcBef>
                <a:spcPts val="600"/>
              </a:spcBef>
              <a:buClr>
                <a:srgbClr val="92D050"/>
              </a:buClr>
              <a:buFont typeface="Arial" panose="020B0604020202020204" pitchFamily="34" charset="0"/>
              <a:buChar char="•"/>
            </a:pPr>
            <a:r>
              <a:rPr lang="en-US" dirty="0"/>
              <a:t>The Academic Advisor reviews the request and provides a required sign-off.</a:t>
            </a:r>
          </a:p>
          <a:p>
            <a:pPr>
              <a:lnSpc>
                <a:spcPct val="120000"/>
              </a:lnSpc>
              <a:spcBef>
                <a:spcPts val="600"/>
              </a:spcBef>
              <a:buClr>
                <a:srgbClr val="92D050"/>
              </a:buClr>
              <a:buFont typeface="Arial" panose="020B0604020202020204" pitchFamily="34" charset="0"/>
              <a:buChar char="•"/>
            </a:pPr>
            <a:r>
              <a:rPr lang="en-US" dirty="0"/>
              <a:t>Advisor must include:</a:t>
            </a:r>
          </a:p>
          <a:p>
            <a:pPr lvl="1">
              <a:lnSpc>
                <a:spcPct val="120000"/>
              </a:lnSpc>
              <a:spcBef>
                <a:spcPts val="600"/>
              </a:spcBef>
              <a:buClr>
                <a:srgbClr val="92D050"/>
              </a:buClr>
              <a:buFont typeface="Arial" panose="020B0604020202020204" pitchFamily="34" charset="0"/>
              <a:buChar char="•"/>
            </a:pPr>
            <a:r>
              <a:rPr lang="en-US" dirty="0"/>
              <a:t>A brief explanation of </a:t>
            </a:r>
            <a:r>
              <a:rPr lang="en-US" b="1" dirty="0"/>
              <a:t>why the student cannot take sufficient degree-pursuant courses</a:t>
            </a:r>
            <a:r>
              <a:rPr lang="en-US" dirty="0"/>
              <a:t>.</a:t>
            </a:r>
          </a:p>
          <a:p>
            <a:pPr lvl="1">
              <a:lnSpc>
                <a:spcPct val="120000"/>
              </a:lnSpc>
              <a:spcBef>
                <a:spcPts val="600"/>
              </a:spcBef>
              <a:buClr>
                <a:srgbClr val="92D050"/>
              </a:buClr>
              <a:buFont typeface="Arial" panose="020B0604020202020204" pitchFamily="34" charset="0"/>
              <a:buChar char="•"/>
            </a:pPr>
            <a:r>
              <a:rPr lang="en-US" dirty="0"/>
              <a:t>The </a:t>
            </a:r>
            <a:r>
              <a:rPr lang="en-US" b="1" dirty="0"/>
              <a:t>total number of credit hours</a:t>
            </a:r>
            <a:r>
              <a:rPr lang="en-US" dirty="0"/>
              <a:t> the student is eligible to take for the specified term(s).</a:t>
            </a:r>
          </a:p>
          <a:p>
            <a:pPr lvl="1"/>
            <a:endParaRPr lang="en-US" dirty="0"/>
          </a:p>
        </p:txBody>
      </p:sp>
      <p:sp>
        <p:nvSpPr>
          <p:cNvPr id="3" name="Title 2">
            <a:extLst>
              <a:ext uri="{FF2B5EF4-FFF2-40B4-BE49-F238E27FC236}">
                <a16:creationId xmlns:a16="http://schemas.microsoft.com/office/drawing/2014/main" id="{EBD652EE-658E-456A-A2CF-64F008667481}"/>
              </a:ext>
            </a:extLst>
          </p:cNvPr>
          <p:cNvSpPr>
            <a:spLocks noGrp="1"/>
          </p:cNvSpPr>
          <p:nvPr>
            <p:ph type="title"/>
          </p:nvPr>
        </p:nvSpPr>
        <p:spPr/>
        <p:txBody>
          <a:bodyPr/>
          <a:lstStyle/>
          <a:p>
            <a:r>
              <a:rPr lang="en-US" dirty="0">
                <a:solidFill>
                  <a:srgbClr val="265484"/>
                </a:solidFill>
              </a:rPr>
              <a:t>Degree Pursuant Coursework Appeals</a:t>
            </a:r>
          </a:p>
        </p:txBody>
      </p:sp>
    </p:spTree>
    <p:extLst>
      <p:ext uri="{BB962C8B-B14F-4D97-AF65-F5344CB8AC3E}">
        <p14:creationId xmlns:p14="http://schemas.microsoft.com/office/powerpoint/2010/main" val="36067141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75545E-370A-0227-9C18-CFD28AFBE15F}"/>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57FFB4A-0DDF-9FD7-C7BB-67B448E60197}"/>
              </a:ext>
            </a:extLst>
          </p:cNvPr>
          <p:cNvSpPr>
            <a:spLocks noGrp="1"/>
          </p:cNvSpPr>
          <p:nvPr>
            <p:ph idx="1"/>
          </p:nvPr>
        </p:nvSpPr>
        <p:spPr>
          <a:xfrm>
            <a:off x="304800" y="1524000"/>
            <a:ext cx="8534400" cy="4968874"/>
          </a:xfrm>
        </p:spPr>
        <p:txBody>
          <a:bodyPr>
            <a:normAutofit lnSpcReduction="10000"/>
          </a:bodyPr>
          <a:lstStyle/>
          <a:p>
            <a:pPr marL="0" indent="0">
              <a:lnSpc>
                <a:spcPct val="120000"/>
              </a:lnSpc>
              <a:spcBef>
                <a:spcPts val="600"/>
              </a:spcBef>
              <a:buClr>
                <a:srgbClr val="92D050"/>
              </a:buClr>
              <a:buNone/>
            </a:pPr>
            <a:r>
              <a:rPr lang="en-US" sz="2900" dirty="0"/>
              <a:t>Process continued</a:t>
            </a:r>
          </a:p>
          <a:p>
            <a:pPr marL="0" indent="0">
              <a:buClr>
                <a:srgbClr val="92D050"/>
              </a:buClr>
              <a:buNone/>
            </a:pPr>
            <a:r>
              <a:rPr lang="en-US" b="1" dirty="0"/>
              <a:t>5. Financial Aid Office Decision</a:t>
            </a:r>
            <a:endParaRPr lang="en-US" dirty="0"/>
          </a:p>
          <a:p>
            <a:pPr>
              <a:buClr>
                <a:srgbClr val="92D050"/>
              </a:buClr>
              <a:buFont typeface="Arial" panose="020B0604020202020204" pitchFamily="34" charset="0"/>
              <a:buChar char="•"/>
            </a:pPr>
            <a:r>
              <a:rPr lang="en-US" dirty="0"/>
              <a:t>The appeal returns to the FA Office for </a:t>
            </a:r>
            <a:r>
              <a:rPr lang="en-US" b="1" dirty="0"/>
              <a:t>approval or denial</a:t>
            </a:r>
            <a:r>
              <a:rPr lang="en-US" dirty="0"/>
              <a:t>.</a:t>
            </a:r>
          </a:p>
          <a:p>
            <a:pPr>
              <a:buClr>
                <a:srgbClr val="92D050"/>
              </a:buClr>
              <a:buFont typeface="Arial" panose="020B0604020202020204" pitchFamily="34" charset="0"/>
              <a:buChar char="•"/>
            </a:pPr>
            <a:r>
              <a:rPr lang="en-US" dirty="0"/>
              <a:t>Before approving, confirm that:</a:t>
            </a:r>
          </a:p>
          <a:p>
            <a:pPr lvl="1">
              <a:buClr>
                <a:srgbClr val="92D050"/>
              </a:buClr>
              <a:buFont typeface="Arial" panose="020B0604020202020204" pitchFamily="34" charset="0"/>
              <a:buChar char="•"/>
            </a:pPr>
            <a:r>
              <a:rPr lang="en-US" dirty="0"/>
              <a:t>The student </a:t>
            </a:r>
            <a:r>
              <a:rPr lang="en-US" b="1" dirty="0"/>
              <a:t>is a current recipient</a:t>
            </a:r>
            <a:r>
              <a:rPr lang="en-US" dirty="0"/>
              <a:t> and eligible for renewal.</a:t>
            </a:r>
          </a:p>
          <a:p>
            <a:pPr lvl="1">
              <a:buClr>
                <a:srgbClr val="92D050"/>
              </a:buClr>
              <a:buFont typeface="Arial" panose="020B0604020202020204" pitchFamily="34" charset="0"/>
              <a:buChar char="•"/>
            </a:pPr>
            <a:r>
              <a:rPr lang="en-US" dirty="0"/>
              <a:t>The student’s </a:t>
            </a:r>
            <a:r>
              <a:rPr lang="en-US" b="1" dirty="0"/>
              <a:t>FAMS record shows eligibility</a:t>
            </a:r>
            <a:r>
              <a:rPr lang="en-US" dirty="0"/>
              <a:t>.</a:t>
            </a:r>
          </a:p>
          <a:p>
            <a:pPr lvl="1">
              <a:buClr>
                <a:srgbClr val="92D050"/>
              </a:buClr>
              <a:buFont typeface="Arial" panose="020B0604020202020204" pitchFamily="34" charset="0"/>
              <a:buChar char="•"/>
            </a:pPr>
            <a:r>
              <a:rPr lang="en-US" b="1" dirty="0"/>
              <a:t>Part-time enrollment is not chosen due to personal circumstances</a:t>
            </a:r>
            <a:r>
              <a:rPr lang="en-US" dirty="0"/>
              <a:t> (e.g., work schedule, athletics, life conflicts).</a:t>
            </a:r>
          </a:p>
          <a:p>
            <a:pPr marL="0" indent="0">
              <a:buClr>
                <a:srgbClr val="92D050"/>
              </a:buClr>
              <a:buNone/>
            </a:pPr>
            <a:r>
              <a:rPr lang="en-US" b="1" dirty="0"/>
              <a:t>6. HEPC Final Review</a:t>
            </a:r>
            <a:endParaRPr lang="en-US" dirty="0"/>
          </a:p>
          <a:p>
            <a:pPr>
              <a:buClr>
                <a:srgbClr val="92D050"/>
              </a:buClr>
              <a:buFont typeface="Arial" panose="020B0604020202020204" pitchFamily="34" charset="0"/>
              <a:buChar char="•"/>
            </a:pPr>
            <a:r>
              <a:rPr lang="en-US" dirty="0"/>
              <a:t>Approved appeals are sent to </a:t>
            </a:r>
            <a:r>
              <a:rPr lang="en-US" b="1" dirty="0"/>
              <a:t>HEPC for final approval</a:t>
            </a:r>
            <a:r>
              <a:rPr lang="en-US" dirty="0"/>
              <a:t>.</a:t>
            </a:r>
          </a:p>
          <a:p>
            <a:pPr marL="0" indent="0">
              <a:buClr>
                <a:srgbClr val="92D050"/>
              </a:buClr>
              <a:buNone/>
            </a:pPr>
            <a:r>
              <a:rPr lang="en-US" b="1" dirty="0"/>
              <a:t>7. Notifications</a:t>
            </a:r>
            <a:endParaRPr lang="en-US" dirty="0"/>
          </a:p>
          <a:p>
            <a:pPr>
              <a:buClr>
                <a:srgbClr val="92D050"/>
              </a:buClr>
              <a:buFont typeface="Arial" panose="020B0604020202020204" pitchFamily="34" charset="0"/>
              <a:buChar char="•"/>
            </a:pPr>
            <a:r>
              <a:rPr lang="en-US" dirty="0"/>
              <a:t>The student receives an </a:t>
            </a:r>
            <a:r>
              <a:rPr lang="en-US" b="1" dirty="0"/>
              <a:t>approval or denial email for each individual program</a:t>
            </a:r>
            <a:r>
              <a:rPr lang="en-US" dirty="0"/>
              <a:t>.</a:t>
            </a:r>
          </a:p>
          <a:p>
            <a:pPr>
              <a:buClr>
                <a:srgbClr val="92D050"/>
              </a:buClr>
              <a:buFont typeface="Arial" panose="020B0604020202020204" pitchFamily="34" charset="0"/>
              <a:buChar char="•"/>
            </a:pPr>
            <a:r>
              <a:rPr lang="en-US" dirty="0"/>
              <a:t>A final decision copy is also emailed to the institution’s </a:t>
            </a:r>
            <a:r>
              <a:rPr lang="en-US" b="1" dirty="0"/>
              <a:t>FA Contact</a:t>
            </a:r>
            <a:r>
              <a:rPr lang="en-US" dirty="0"/>
              <a:t>.</a:t>
            </a:r>
          </a:p>
          <a:p>
            <a:pPr lvl="1"/>
            <a:endParaRPr lang="en-US" dirty="0"/>
          </a:p>
        </p:txBody>
      </p:sp>
      <p:sp>
        <p:nvSpPr>
          <p:cNvPr id="3" name="Title 2">
            <a:extLst>
              <a:ext uri="{FF2B5EF4-FFF2-40B4-BE49-F238E27FC236}">
                <a16:creationId xmlns:a16="http://schemas.microsoft.com/office/drawing/2014/main" id="{3D42F28A-5253-1921-A6EF-7CD08338D434}"/>
              </a:ext>
            </a:extLst>
          </p:cNvPr>
          <p:cNvSpPr>
            <a:spLocks noGrp="1"/>
          </p:cNvSpPr>
          <p:nvPr>
            <p:ph type="title"/>
          </p:nvPr>
        </p:nvSpPr>
        <p:spPr/>
        <p:txBody>
          <a:bodyPr/>
          <a:lstStyle/>
          <a:p>
            <a:r>
              <a:rPr lang="en-US" dirty="0">
                <a:solidFill>
                  <a:srgbClr val="265484"/>
                </a:solidFill>
              </a:rPr>
              <a:t>Degree Pursuant Coursework Appeals</a:t>
            </a:r>
          </a:p>
        </p:txBody>
      </p:sp>
    </p:spTree>
    <p:extLst>
      <p:ext uri="{BB962C8B-B14F-4D97-AF65-F5344CB8AC3E}">
        <p14:creationId xmlns:p14="http://schemas.microsoft.com/office/powerpoint/2010/main" val="4877736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4A6832F-F343-4CC8-BCFF-0C652F5301EB}"/>
              </a:ext>
            </a:extLst>
          </p:cNvPr>
          <p:cNvSpPr>
            <a:spLocks noGrp="1"/>
          </p:cNvSpPr>
          <p:nvPr>
            <p:ph idx="1"/>
          </p:nvPr>
        </p:nvSpPr>
        <p:spPr>
          <a:xfrm>
            <a:off x="628650" y="1825625"/>
            <a:ext cx="8134350" cy="4351338"/>
          </a:xfrm>
        </p:spPr>
        <p:txBody>
          <a:bodyPr>
            <a:normAutofit lnSpcReduction="10000"/>
          </a:bodyPr>
          <a:lstStyle/>
          <a:p>
            <a:pPr marL="0" indent="0" algn="l">
              <a:buNone/>
            </a:pPr>
            <a:r>
              <a:rPr lang="en-US" sz="2400" b="0" i="0" u="none" strike="noStrike" baseline="0" dirty="0">
                <a:solidFill>
                  <a:srgbClr val="00AAC7"/>
                </a:solidFill>
                <a:latin typeface="+mn-lt"/>
              </a:rPr>
              <a:t>Appeal to Waive Full-Time Enrollment Requirement</a:t>
            </a:r>
          </a:p>
          <a:p>
            <a:pPr algn="l"/>
            <a:r>
              <a:rPr lang="en-US" sz="2400" b="0" i="0" u="none" strike="noStrike" baseline="0" dirty="0">
                <a:solidFill>
                  <a:srgbClr val="000000"/>
                </a:solidFill>
                <a:latin typeface="+mn-lt"/>
              </a:rPr>
              <a:t>Who should appeal: Current recipients who cannot register full time in degree-pursuant courses.</a:t>
            </a:r>
          </a:p>
          <a:p>
            <a:pPr algn="l"/>
            <a:r>
              <a:rPr lang="en-US" sz="2400" b="0" i="0" u="none" strike="noStrike" baseline="0" dirty="0">
                <a:solidFill>
                  <a:srgbClr val="000000"/>
                </a:solidFill>
                <a:latin typeface="+mn-lt"/>
              </a:rPr>
              <a:t>Programs appeal can be used for:</a:t>
            </a:r>
          </a:p>
          <a:p>
            <a:pPr lvl="1"/>
            <a:r>
              <a:rPr lang="en-US" b="0" i="0" u="none" strike="noStrike" baseline="0" dirty="0">
                <a:solidFill>
                  <a:srgbClr val="000000"/>
                </a:solidFill>
                <a:latin typeface="+mn-lt"/>
              </a:rPr>
              <a:t>WV STEM</a:t>
            </a:r>
          </a:p>
          <a:p>
            <a:pPr lvl="1"/>
            <a:r>
              <a:rPr lang="en-US" b="0" i="0" u="none" strike="noStrike" baseline="0" dirty="0">
                <a:solidFill>
                  <a:srgbClr val="000000"/>
                </a:solidFill>
                <a:latin typeface="+mn-lt"/>
              </a:rPr>
              <a:t>Underwood-Smith Teaching Scholars</a:t>
            </a:r>
          </a:p>
          <a:p>
            <a:pPr lvl="1"/>
            <a:r>
              <a:rPr lang="en-US" b="0" i="0" u="none" strike="noStrike" baseline="0" dirty="0">
                <a:solidFill>
                  <a:srgbClr val="000000"/>
                </a:solidFill>
                <a:latin typeface="+mn-lt"/>
              </a:rPr>
              <a:t>WV Promise Scholarship</a:t>
            </a:r>
          </a:p>
          <a:p>
            <a:pPr lvl="1"/>
            <a:r>
              <a:rPr lang="en-US" b="0" i="0" u="none" strike="noStrike" baseline="0" dirty="0">
                <a:solidFill>
                  <a:srgbClr val="000000"/>
                </a:solidFill>
                <a:latin typeface="+mn-lt"/>
              </a:rPr>
              <a:t>WV Higher Education Grant</a:t>
            </a:r>
          </a:p>
          <a:p>
            <a:pPr algn="l"/>
            <a:r>
              <a:rPr lang="en-US" sz="2400" b="0" i="0" u="none" strike="noStrike" baseline="0" dirty="0">
                <a:solidFill>
                  <a:srgbClr val="000000"/>
                </a:solidFill>
                <a:latin typeface="+mn-lt"/>
              </a:rPr>
              <a:t>Confirm eligibility before referring student to appeal</a:t>
            </a:r>
          </a:p>
          <a:p>
            <a:pPr algn="l"/>
            <a:r>
              <a:rPr lang="en-US" sz="2400" b="0" i="0" u="none" strike="noStrike" baseline="0" dirty="0">
                <a:solidFill>
                  <a:srgbClr val="000000"/>
                </a:solidFill>
                <a:latin typeface="+mn-lt"/>
              </a:rPr>
              <a:t>Where to send students: </a:t>
            </a:r>
            <a:r>
              <a:rPr lang="en-US" sz="2400" b="0" i="0" u="none" strike="noStrike" baseline="0" dirty="0">
                <a:solidFill>
                  <a:srgbClr val="085297"/>
                </a:solidFill>
                <a:latin typeface="+mn-lt"/>
              </a:rPr>
              <a:t>cfwv.com/</a:t>
            </a:r>
            <a:r>
              <a:rPr lang="en-US" sz="2400" b="0" i="0" u="none" strike="noStrike" baseline="0" dirty="0" err="1">
                <a:solidFill>
                  <a:srgbClr val="085297"/>
                </a:solidFill>
                <a:latin typeface="+mn-lt"/>
              </a:rPr>
              <a:t>dpcappeal</a:t>
            </a:r>
            <a:endParaRPr lang="en-US" sz="2400" b="0" i="0" u="none" strike="noStrike" baseline="0" dirty="0">
              <a:solidFill>
                <a:srgbClr val="085297"/>
              </a:solidFill>
              <a:latin typeface="+mn-lt"/>
            </a:endParaRPr>
          </a:p>
          <a:p>
            <a:pPr algn="l"/>
            <a:r>
              <a:rPr lang="en-US" sz="2400" b="0" i="0" u="none" strike="noStrike" baseline="0" dirty="0">
                <a:solidFill>
                  <a:srgbClr val="000000"/>
                </a:solidFill>
                <a:latin typeface="+mn-lt"/>
              </a:rPr>
              <a:t>Promise recipients in their final year do not need to submit this appeal</a:t>
            </a:r>
            <a:r>
              <a:rPr lang="en-US" sz="2400" b="0" i="0" u="none" strike="noStrike" baseline="0" dirty="0">
                <a:solidFill>
                  <a:srgbClr val="000000"/>
                </a:solidFill>
                <a:latin typeface="CIDFont+F5"/>
              </a:rPr>
              <a:t>.</a:t>
            </a:r>
            <a:endParaRPr lang="en-US" sz="2400" dirty="0"/>
          </a:p>
        </p:txBody>
      </p:sp>
      <p:sp>
        <p:nvSpPr>
          <p:cNvPr id="3" name="Title 2">
            <a:extLst>
              <a:ext uri="{FF2B5EF4-FFF2-40B4-BE49-F238E27FC236}">
                <a16:creationId xmlns:a16="http://schemas.microsoft.com/office/drawing/2014/main" id="{EBD652EE-658E-456A-A2CF-64F008667481}"/>
              </a:ext>
            </a:extLst>
          </p:cNvPr>
          <p:cNvSpPr>
            <a:spLocks noGrp="1"/>
          </p:cNvSpPr>
          <p:nvPr>
            <p:ph type="title"/>
          </p:nvPr>
        </p:nvSpPr>
        <p:spPr/>
        <p:txBody>
          <a:bodyPr/>
          <a:lstStyle/>
          <a:p>
            <a:pPr algn="ctr"/>
            <a:r>
              <a:rPr lang="en-US" dirty="0">
                <a:solidFill>
                  <a:srgbClr val="265484"/>
                </a:solidFill>
              </a:rPr>
              <a:t>State Aid Appeals</a:t>
            </a:r>
          </a:p>
        </p:txBody>
      </p:sp>
    </p:spTree>
    <p:extLst>
      <p:ext uri="{BB962C8B-B14F-4D97-AF65-F5344CB8AC3E}">
        <p14:creationId xmlns:p14="http://schemas.microsoft.com/office/powerpoint/2010/main" val="35278145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4A6832F-F343-4CC8-BCFF-0C652F5301EB}"/>
              </a:ext>
            </a:extLst>
          </p:cNvPr>
          <p:cNvSpPr>
            <a:spLocks noGrp="1"/>
          </p:cNvSpPr>
          <p:nvPr>
            <p:ph idx="1"/>
          </p:nvPr>
        </p:nvSpPr>
        <p:spPr/>
        <p:txBody>
          <a:bodyPr>
            <a:normAutofit lnSpcReduction="10000"/>
          </a:bodyPr>
          <a:lstStyle/>
          <a:p>
            <a:pPr marL="0" indent="0" algn="l">
              <a:buNone/>
            </a:pPr>
            <a:r>
              <a:rPr lang="en-US" sz="2800" b="0" i="0" u="none" strike="noStrike" baseline="0" dirty="0">
                <a:solidFill>
                  <a:srgbClr val="582685"/>
                </a:solidFill>
                <a:latin typeface="+mn-lt"/>
              </a:rPr>
              <a:t>Promise Scholarship Credit Hour Requirement Appea</a:t>
            </a:r>
            <a:r>
              <a:rPr lang="en-US" sz="2400" b="0" i="0" u="none" strike="noStrike" baseline="0" dirty="0">
                <a:solidFill>
                  <a:srgbClr val="582685"/>
                </a:solidFill>
                <a:latin typeface="+mn-lt"/>
              </a:rPr>
              <a:t>l</a:t>
            </a:r>
          </a:p>
          <a:p>
            <a:pPr algn="l"/>
            <a:r>
              <a:rPr lang="en-US" sz="2400" b="0" i="0" u="none" strike="noStrike" baseline="0" dirty="0">
                <a:solidFill>
                  <a:srgbClr val="000000"/>
                </a:solidFill>
                <a:latin typeface="+mn-lt"/>
              </a:rPr>
              <a:t>Who should appeal: Current recipients who can be full time but will not meet 15 or 30 credit hour req in the year.</a:t>
            </a:r>
          </a:p>
          <a:p>
            <a:pPr algn="l"/>
            <a:r>
              <a:rPr lang="en-US" sz="2400" b="0" i="0" u="none" strike="noStrike" baseline="0" dirty="0">
                <a:solidFill>
                  <a:srgbClr val="000000"/>
                </a:solidFill>
                <a:latin typeface="+mn-lt"/>
              </a:rPr>
              <a:t>Program appeal can be used for: </a:t>
            </a:r>
          </a:p>
          <a:p>
            <a:pPr lvl="1"/>
            <a:r>
              <a:rPr lang="en-US" sz="2100" b="1" i="0" u="none" strike="noStrike" baseline="0" dirty="0">
                <a:solidFill>
                  <a:srgbClr val="000000"/>
                </a:solidFill>
                <a:latin typeface="+mn-lt"/>
              </a:rPr>
              <a:t>WV Promise Scholarship</a:t>
            </a:r>
          </a:p>
          <a:p>
            <a:pPr algn="l"/>
            <a:r>
              <a:rPr lang="en-US" sz="2400" b="0" i="0" u="none" strike="noStrike" baseline="0" dirty="0">
                <a:solidFill>
                  <a:srgbClr val="000000"/>
                </a:solidFill>
                <a:latin typeface="+mn-lt"/>
              </a:rPr>
              <a:t>Confirm eligibility before referring student to appeal</a:t>
            </a:r>
          </a:p>
          <a:p>
            <a:pPr algn="l"/>
            <a:r>
              <a:rPr lang="en-US" sz="2400" b="0" i="0" u="none" strike="noStrike" baseline="0" dirty="0">
                <a:solidFill>
                  <a:srgbClr val="000000"/>
                </a:solidFill>
                <a:latin typeface="+mn-lt"/>
              </a:rPr>
              <a:t>Where to send students: </a:t>
            </a:r>
            <a:r>
              <a:rPr lang="en-US" sz="2400" b="0" i="0" u="none" strike="noStrike" baseline="0" dirty="0">
                <a:solidFill>
                  <a:srgbClr val="085297"/>
                </a:solidFill>
                <a:latin typeface="+mn-lt"/>
              </a:rPr>
              <a:t>cfwv.com/promiseappeal</a:t>
            </a:r>
          </a:p>
          <a:p>
            <a:pPr algn="l"/>
            <a:r>
              <a:rPr lang="en-US" sz="2400" b="0" i="0" u="none" strike="noStrike" baseline="0" dirty="0">
                <a:solidFill>
                  <a:srgbClr val="000000"/>
                </a:solidFill>
                <a:latin typeface="+mn-lt"/>
              </a:rPr>
              <a:t>Promise recipients in their final academic year of eligibility do not need to submit this appeal.</a:t>
            </a:r>
          </a:p>
          <a:p>
            <a:pPr lvl="1"/>
            <a:r>
              <a:rPr lang="en-US" sz="2100" dirty="0">
                <a:solidFill>
                  <a:srgbClr val="000000"/>
                </a:solidFill>
                <a:latin typeface="+mn-lt"/>
              </a:rPr>
              <a:t>Due to graduation or 8</a:t>
            </a:r>
            <a:r>
              <a:rPr lang="en-US" sz="2100" baseline="30000" dirty="0">
                <a:solidFill>
                  <a:srgbClr val="000000"/>
                </a:solidFill>
                <a:latin typeface="+mn-lt"/>
              </a:rPr>
              <a:t>th</a:t>
            </a:r>
            <a:r>
              <a:rPr lang="en-US" sz="2100" dirty="0">
                <a:solidFill>
                  <a:srgbClr val="000000"/>
                </a:solidFill>
                <a:latin typeface="+mn-lt"/>
              </a:rPr>
              <a:t> semesters of usage. </a:t>
            </a:r>
            <a:endParaRPr lang="en-US" sz="2100" dirty="0">
              <a:latin typeface="+mn-lt"/>
            </a:endParaRPr>
          </a:p>
        </p:txBody>
      </p:sp>
      <p:sp>
        <p:nvSpPr>
          <p:cNvPr id="3" name="Title 2">
            <a:extLst>
              <a:ext uri="{FF2B5EF4-FFF2-40B4-BE49-F238E27FC236}">
                <a16:creationId xmlns:a16="http://schemas.microsoft.com/office/drawing/2014/main" id="{EBD652EE-658E-456A-A2CF-64F008667481}"/>
              </a:ext>
            </a:extLst>
          </p:cNvPr>
          <p:cNvSpPr>
            <a:spLocks noGrp="1"/>
          </p:cNvSpPr>
          <p:nvPr>
            <p:ph type="title"/>
          </p:nvPr>
        </p:nvSpPr>
        <p:spPr/>
        <p:txBody>
          <a:bodyPr/>
          <a:lstStyle/>
          <a:p>
            <a:pPr algn="ctr"/>
            <a:r>
              <a:rPr lang="en-US" dirty="0">
                <a:solidFill>
                  <a:srgbClr val="265484"/>
                </a:solidFill>
              </a:rPr>
              <a:t>State Aid Appeals</a:t>
            </a:r>
          </a:p>
        </p:txBody>
      </p:sp>
    </p:spTree>
    <p:extLst>
      <p:ext uri="{BB962C8B-B14F-4D97-AF65-F5344CB8AC3E}">
        <p14:creationId xmlns:p14="http://schemas.microsoft.com/office/powerpoint/2010/main" val="16209941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4A6832F-F343-4CC8-BCFF-0C652F5301EB}"/>
              </a:ext>
            </a:extLst>
          </p:cNvPr>
          <p:cNvSpPr>
            <a:spLocks noGrp="1"/>
          </p:cNvSpPr>
          <p:nvPr>
            <p:ph idx="1"/>
          </p:nvPr>
        </p:nvSpPr>
        <p:spPr/>
        <p:txBody>
          <a:bodyPr>
            <a:normAutofit/>
          </a:bodyPr>
          <a:lstStyle/>
          <a:p>
            <a:pPr marL="0" indent="0" algn="l">
              <a:buNone/>
            </a:pPr>
            <a:r>
              <a:rPr lang="en-US" sz="2800" b="0" i="0" u="none" strike="noStrike" baseline="0" dirty="0">
                <a:solidFill>
                  <a:srgbClr val="009871"/>
                </a:solidFill>
                <a:latin typeface="+mn-lt"/>
              </a:rPr>
              <a:t>Appeal to Waive Half-Time Enrollment Requirement</a:t>
            </a:r>
          </a:p>
          <a:p>
            <a:pPr algn="l"/>
            <a:r>
              <a:rPr lang="en-US" sz="2400" b="0" i="0" u="none" strike="noStrike" baseline="0" dirty="0">
                <a:solidFill>
                  <a:srgbClr val="000000"/>
                </a:solidFill>
                <a:latin typeface="+mn-lt"/>
              </a:rPr>
              <a:t>Who should appeal: Students who appear eligible and cannot register at least part time in degree-pursuant courses.</a:t>
            </a:r>
          </a:p>
          <a:p>
            <a:pPr algn="l"/>
            <a:r>
              <a:rPr lang="en-US" sz="2400" b="0" i="0" u="none" strike="noStrike" baseline="0" dirty="0">
                <a:solidFill>
                  <a:srgbClr val="000000"/>
                </a:solidFill>
                <a:latin typeface="+mn-lt"/>
              </a:rPr>
              <a:t>Program appeal can be used for: </a:t>
            </a:r>
          </a:p>
          <a:p>
            <a:pPr lvl="1"/>
            <a:r>
              <a:rPr lang="en-US" sz="2100" b="1" i="0" u="none" strike="noStrike" baseline="0" dirty="0">
                <a:solidFill>
                  <a:srgbClr val="000000"/>
                </a:solidFill>
                <a:latin typeface="+mn-lt"/>
              </a:rPr>
              <a:t>WV Invests Grant</a:t>
            </a:r>
          </a:p>
          <a:p>
            <a:pPr algn="l"/>
            <a:r>
              <a:rPr lang="en-US" sz="2400" b="0" i="0" u="none" strike="noStrike" baseline="0" dirty="0">
                <a:solidFill>
                  <a:srgbClr val="000000"/>
                </a:solidFill>
                <a:latin typeface="+mn-lt"/>
              </a:rPr>
              <a:t>Where to send students: </a:t>
            </a:r>
            <a:r>
              <a:rPr lang="en-US" sz="2400" b="0" i="0" u="none" strike="noStrike" baseline="0" dirty="0">
                <a:solidFill>
                  <a:srgbClr val="085297"/>
                </a:solidFill>
                <a:latin typeface="+mn-lt"/>
              </a:rPr>
              <a:t>cfwv.com/investsappeal</a:t>
            </a:r>
          </a:p>
          <a:p>
            <a:pPr algn="l"/>
            <a:r>
              <a:rPr lang="en-US" sz="2400" b="0" i="0" u="none" strike="noStrike" baseline="0" dirty="0">
                <a:solidFill>
                  <a:srgbClr val="000000"/>
                </a:solidFill>
                <a:latin typeface="+mn-lt"/>
              </a:rPr>
              <a:t>May appeal before or after application is certified eligible.</a:t>
            </a:r>
            <a:endParaRPr lang="en-US" sz="4400" dirty="0">
              <a:latin typeface="+mn-lt"/>
            </a:endParaRPr>
          </a:p>
        </p:txBody>
      </p:sp>
      <p:sp>
        <p:nvSpPr>
          <p:cNvPr id="3" name="Title 2">
            <a:extLst>
              <a:ext uri="{FF2B5EF4-FFF2-40B4-BE49-F238E27FC236}">
                <a16:creationId xmlns:a16="http://schemas.microsoft.com/office/drawing/2014/main" id="{EBD652EE-658E-456A-A2CF-64F008667481}"/>
              </a:ext>
            </a:extLst>
          </p:cNvPr>
          <p:cNvSpPr>
            <a:spLocks noGrp="1"/>
          </p:cNvSpPr>
          <p:nvPr>
            <p:ph type="title"/>
          </p:nvPr>
        </p:nvSpPr>
        <p:spPr/>
        <p:txBody>
          <a:bodyPr/>
          <a:lstStyle/>
          <a:p>
            <a:pPr algn="ctr"/>
            <a:r>
              <a:rPr lang="en-US" dirty="0">
                <a:solidFill>
                  <a:srgbClr val="265484"/>
                </a:solidFill>
              </a:rPr>
              <a:t>State Aid Appeals</a:t>
            </a:r>
          </a:p>
        </p:txBody>
      </p:sp>
    </p:spTree>
    <p:extLst>
      <p:ext uri="{BB962C8B-B14F-4D97-AF65-F5344CB8AC3E}">
        <p14:creationId xmlns:p14="http://schemas.microsoft.com/office/powerpoint/2010/main" val="37614020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4A6832F-F343-4CC8-BCFF-0C652F5301EB}"/>
              </a:ext>
            </a:extLst>
          </p:cNvPr>
          <p:cNvSpPr>
            <a:spLocks noGrp="1"/>
          </p:cNvSpPr>
          <p:nvPr>
            <p:ph idx="1"/>
          </p:nvPr>
        </p:nvSpPr>
        <p:spPr>
          <a:xfrm>
            <a:off x="628650" y="1371600"/>
            <a:ext cx="7886700" cy="5486400"/>
          </a:xfrm>
        </p:spPr>
        <p:txBody>
          <a:bodyPr>
            <a:normAutofit/>
          </a:bodyPr>
          <a:lstStyle/>
          <a:p>
            <a:pPr marL="0" indent="0">
              <a:lnSpc>
                <a:spcPct val="120000"/>
              </a:lnSpc>
              <a:spcBef>
                <a:spcPts val="600"/>
              </a:spcBef>
              <a:buClr>
                <a:srgbClr val="92D050"/>
              </a:buClr>
              <a:buNone/>
            </a:pPr>
            <a:r>
              <a:rPr lang="en-US" b="1" dirty="0"/>
              <a:t>Prorated Awards</a:t>
            </a:r>
          </a:p>
          <a:p>
            <a:pPr>
              <a:lnSpc>
                <a:spcPct val="120000"/>
              </a:lnSpc>
              <a:spcBef>
                <a:spcPts val="600"/>
              </a:spcBef>
              <a:buClr>
                <a:srgbClr val="92D050"/>
              </a:buClr>
              <a:buFont typeface="Arial" panose="020B0604020202020204" pitchFamily="34" charset="0"/>
              <a:buChar char="•"/>
            </a:pPr>
            <a:r>
              <a:rPr lang="en-US" b="1" dirty="0"/>
              <a:t>Proration for WV STEM, Underwood-Smith, and WV Higher Education Grant </a:t>
            </a:r>
            <a:r>
              <a:rPr lang="en-US" dirty="0"/>
              <a:t>(Our office updates FAMS for these programs)</a:t>
            </a:r>
          </a:p>
          <a:p>
            <a:pPr lvl="1">
              <a:lnSpc>
                <a:spcPct val="120000"/>
              </a:lnSpc>
              <a:spcBef>
                <a:spcPts val="600"/>
              </a:spcBef>
              <a:buClr>
                <a:srgbClr val="92D050"/>
              </a:buClr>
              <a:buFont typeface="Arial" panose="020B0604020202020204" pitchFamily="34" charset="0"/>
              <a:buChar char="•"/>
            </a:pPr>
            <a:r>
              <a:rPr lang="en-US" b="1" dirty="0"/>
              <a:t>75%</a:t>
            </a:r>
            <a:r>
              <a:rPr lang="en-US" dirty="0"/>
              <a:t> = Three-quarters time</a:t>
            </a:r>
          </a:p>
          <a:p>
            <a:pPr lvl="1">
              <a:lnSpc>
                <a:spcPct val="120000"/>
              </a:lnSpc>
              <a:spcBef>
                <a:spcPts val="600"/>
              </a:spcBef>
              <a:buClr>
                <a:srgbClr val="92D050"/>
              </a:buClr>
              <a:buFont typeface="Arial" panose="020B0604020202020204" pitchFamily="34" charset="0"/>
              <a:buChar char="•"/>
            </a:pPr>
            <a:r>
              <a:rPr lang="en-US" b="1" dirty="0"/>
              <a:t>50%</a:t>
            </a:r>
            <a:r>
              <a:rPr lang="en-US" dirty="0"/>
              <a:t> = Half-time</a:t>
            </a:r>
          </a:p>
          <a:p>
            <a:pPr lvl="1">
              <a:lnSpc>
                <a:spcPct val="120000"/>
              </a:lnSpc>
              <a:spcBef>
                <a:spcPts val="600"/>
              </a:spcBef>
              <a:buClr>
                <a:srgbClr val="92D050"/>
              </a:buClr>
              <a:buFont typeface="Arial" panose="020B0604020202020204" pitchFamily="34" charset="0"/>
              <a:buChar char="•"/>
            </a:pPr>
            <a:r>
              <a:rPr lang="en-US" b="1" dirty="0"/>
              <a:t>25%</a:t>
            </a:r>
            <a:r>
              <a:rPr lang="en-US" dirty="0"/>
              <a:t> = Less than half-time</a:t>
            </a:r>
          </a:p>
          <a:p>
            <a:pPr>
              <a:lnSpc>
                <a:spcPct val="120000"/>
              </a:lnSpc>
              <a:spcBef>
                <a:spcPts val="600"/>
              </a:spcBef>
              <a:buClr>
                <a:srgbClr val="92D050"/>
              </a:buClr>
              <a:buFont typeface="Arial" panose="020B0604020202020204" pitchFamily="34" charset="0"/>
              <a:buChar char="•"/>
            </a:pPr>
            <a:r>
              <a:rPr lang="en-US" b="1" dirty="0"/>
              <a:t>Institution Financial Aid Office Responsibilities</a:t>
            </a:r>
            <a:endParaRPr lang="en-US" dirty="0"/>
          </a:p>
          <a:p>
            <a:pPr lvl="1">
              <a:lnSpc>
                <a:spcPct val="120000"/>
              </a:lnSpc>
              <a:spcBef>
                <a:spcPts val="600"/>
              </a:spcBef>
              <a:buClr>
                <a:srgbClr val="92D050"/>
              </a:buClr>
              <a:buFont typeface="Arial" panose="020B0604020202020204" pitchFamily="34" charset="0"/>
              <a:buChar char="•"/>
            </a:pPr>
            <a:r>
              <a:rPr lang="en-US" dirty="0"/>
              <a:t>Adjust </a:t>
            </a:r>
            <a:r>
              <a:rPr lang="en-US" b="1" dirty="0"/>
              <a:t>Promise</a:t>
            </a:r>
            <a:r>
              <a:rPr lang="en-US" dirty="0"/>
              <a:t> and </a:t>
            </a:r>
            <a:r>
              <a:rPr lang="en-US" b="1" dirty="0"/>
              <a:t>WV Invests</a:t>
            </a:r>
            <a:r>
              <a:rPr lang="en-US" dirty="0"/>
              <a:t> award amounts in FAMS based on </a:t>
            </a:r>
            <a:r>
              <a:rPr lang="en-US" b="1" dirty="0"/>
              <a:t>actual Tuition &amp; Fees</a:t>
            </a:r>
            <a:r>
              <a:rPr lang="en-US" dirty="0"/>
              <a:t>.</a:t>
            </a:r>
          </a:p>
          <a:p>
            <a:pPr lvl="1"/>
            <a:endParaRPr lang="en-US" dirty="0"/>
          </a:p>
        </p:txBody>
      </p:sp>
      <p:sp>
        <p:nvSpPr>
          <p:cNvPr id="3" name="Title 2">
            <a:extLst>
              <a:ext uri="{FF2B5EF4-FFF2-40B4-BE49-F238E27FC236}">
                <a16:creationId xmlns:a16="http://schemas.microsoft.com/office/drawing/2014/main" id="{EBD652EE-658E-456A-A2CF-64F008667481}"/>
              </a:ext>
            </a:extLst>
          </p:cNvPr>
          <p:cNvSpPr>
            <a:spLocks noGrp="1"/>
          </p:cNvSpPr>
          <p:nvPr>
            <p:ph type="title"/>
          </p:nvPr>
        </p:nvSpPr>
        <p:spPr/>
        <p:txBody>
          <a:bodyPr/>
          <a:lstStyle/>
          <a:p>
            <a:pPr algn="ctr"/>
            <a:r>
              <a:rPr lang="en-US" dirty="0">
                <a:solidFill>
                  <a:srgbClr val="265484"/>
                </a:solidFill>
              </a:rPr>
              <a:t>Degree Pursuant Coursework Awards</a:t>
            </a:r>
          </a:p>
        </p:txBody>
      </p:sp>
    </p:spTree>
    <p:extLst>
      <p:ext uri="{BB962C8B-B14F-4D97-AF65-F5344CB8AC3E}">
        <p14:creationId xmlns:p14="http://schemas.microsoft.com/office/powerpoint/2010/main" val="18585643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E427BB-3A68-2848-359F-1D1167E5451C}"/>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1937761-192E-70BF-1E42-06B08DEF9F9F}"/>
              </a:ext>
            </a:extLst>
          </p:cNvPr>
          <p:cNvSpPr>
            <a:spLocks noGrp="1"/>
          </p:cNvSpPr>
          <p:nvPr>
            <p:ph idx="1"/>
          </p:nvPr>
        </p:nvSpPr>
        <p:spPr>
          <a:xfrm>
            <a:off x="628650" y="1371600"/>
            <a:ext cx="7886700" cy="5486400"/>
          </a:xfrm>
        </p:spPr>
        <p:txBody>
          <a:bodyPr>
            <a:normAutofit/>
          </a:bodyPr>
          <a:lstStyle/>
          <a:p>
            <a:pPr>
              <a:lnSpc>
                <a:spcPct val="120000"/>
              </a:lnSpc>
              <a:spcBef>
                <a:spcPts val="600"/>
              </a:spcBef>
              <a:buClr>
                <a:srgbClr val="92D050"/>
              </a:buClr>
              <a:buFont typeface="Arial" panose="020B0604020202020204" pitchFamily="34" charset="0"/>
              <a:buChar char="•"/>
            </a:pPr>
            <a:r>
              <a:rPr lang="en-US" b="1" dirty="0"/>
              <a:t>How to Identify Program Approvals in FAMS</a:t>
            </a:r>
            <a:endParaRPr lang="en-US" dirty="0"/>
          </a:p>
          <a:p>
            <a:pPr lvl="1">
              <a:lnSpc>
                <a:spcPct val="120000"/>
              </a:lnSpc>
              <a:spcBef>
                <a:spcPts val="600"/>
              </a:spcBef>
              <a:buClr>
                <a:srgbClr val="92D050"/>
              </a:buClr>
              <a:buFont typeface="Arial" panose="020B0604020202020204" pitchFamily="34" charset="0"/>
              <a:buChar char="•"/>
            </a:pPr>
            <a:r>
              <a:rPr lang="en-US" b="1" dirty="0"/>
              <a:t>WVHEG, WV STEM, Underwood-Smith</a:t>
            </a:r>
            <a:r>
              <a:rPr lang="en-US" dirty="0"/>
              <a:t> → Look for these adjustment codes:</a:t>
            </a:r>
          </a:p>
          <a:p>
            <a:pPr lvl="2">
              <a:lnSpc>
                <a:spcPct val="120000"/>
              </a:lnSpc>
              <a:spcBef>
                <a:spcPts val="600"/>
              </a:spcBef>
              <a:buClr>
                <a:srgbClr val="92D050"/>
              </a:buClr>
              <a:buFont typeface="Arial" panose="020B0604020202020204" pitchFamily="34" charset="0"/>
              <a:buChar char="•"/>
            </a:pPr>
            <a:r>
              <a:rPr lang="en-US" i="1" dirty="0"/>
              <a:t>Waiver Half-Time</a:t>
            </a:r>
            <a:endParaRPr lang="en-US" dirty="0"/>
          </a:p>
          <a:p>
            <a:pPr lvl="2">
              <a:lnSpc>
                <a:spcPct val="120000"/>
              </a:lnSpc>
              <a:spcBef>
                <a:spcPts val="600"/>
              </a:spcBef>
              <a:buClr>
                <a:srgbClr val="92D050"/>
              </a:buClr>
              <a:buFont typeface="Arial" panose="020B0604020202020204" pitchFamily="34" charset="0"/>
              <a:buChar char="•"/>
            </a:pPr>
            <a:r>
              <a:rPr lang="en-US" i="1" dirty="0"/>
              <a:t>Waiver Three-Quarter</a:t>
            </a:r>
            <a:endParaRPr lang="en-US" dirty="0"/>
          </a:p>
          <a:p>
            <a:pPr lvl="2">
              <a:lnSpc>
                <a:spcPct val="120000"/>
              </a:lnSpc>
              <a:spcBef>
                <a:spcPts val="600"/>
              </a:spcBef>
              <a:buClr>
                <a:srgbClr val="92D050"/>
              </a:buClr>
              <a:buFont typeface="Arial" panose="020B0604020202020204" pitchFamily="34" charset="0"/>
              <a:buChar char="•"/>
            </a:pPr>
            <a:r>
              <a:rPr lang="en-US" i="1" dirty="0"/>
              <a:t>Other Adjustable</a:t>
            </a:r>
            <a:endParaRPr lang="en-US" dirty="0"/>
          </a:p>
          <a:p>
            <a:pPr lvl="1">
              <a:lnSpc>
                <a:spcPct val="120000"/>
              </a:lnSpc>
              <a:spcBef>
                <a:spcPts val="600"/>
              </a:spcBef>
              <a:buClr>
                <a:srgbClr val="92D050"/>
              </a:buClr>
              <a:buFont typeface="Arial" panose="020B0604020202020204" pitchFamily="34" charset="0"/>
              <a:buChar char="•"/>
            </a:pPr>
            <a:r>
              <a:rPr lang="en-US" b="1" dirty="0"/>
              <a:t>Promise</a:t>
            </a:r>
            <a:r>
              <a:rPr lang="en-US" dirty="0"/>
              <a:t> → Check the </a:t>
            </a:r>
            <a:r>
              <a:rPr lang="en-US" b="1" dirty="0"/>
              <a:t>Details</a:t>
            </a:r>
            <a:r>
              <a:rPr lang="en-US" dirty="0"/>
              <a:t> screen under the </a:t>
            </a:r>
            <a:r>
              <a:rPr lang="en-US" i="1" dirty="0"/>
              <a:t>Promise Grace</a:t>
            </a:r>
            <a:r>
              <a:rPr lang="en-US" dirty="0"/>
              <a:t> field:</a:t>
            </a:r>
          </a:p>
          <a:p>
            <a:pPr lvl="2">
              <a:lnSpc>
                <a:spcPct val="120000"/>
              </a:lnSpc>
              <a:spcBef>
                <a:spcPts val="600"/>
              </a:spcBef>
              <a:buClr>
                <a:srgbClr val="92D050"/>
              </a:buClr>
              <a:buFont typeface="Arial" panose="020B0604020202020204" pitchFamily="34" charset="0"/>
              <a:buChar char="•"/>
            </a:pPr>
            <a:r>
              <a:rPr lang="en-US" b="1" dirty="0"/>
              <a:t>“W”</a:t>
            </a:r>
            <a:r>
              <a:rPr lang="en-US" dirty="0"/>
              <a:t> = DPCW Part-Time Waiver</a:t>
            </a:r>
          </a:p>
          <a:p>
            <a:pPr lvl="2">
              <a:lnSpc>
                <a:spcPct val="120000"/>
              </a:lnSpc>
              <a:spcBef>
                <a:spcPts val="600"/>
              </a:spcBef>
              <a:buClr>
                <a:srgbClr val="92D050"/>
              </a:buClr>
              <a:buFont typeface="Arial" panose="020B0604020202020204" pitchFamily="34" charset="0"/>
              <a:buChar char="•"/>
            </a:pPr>
            <a:r>
              <a:rPr lang="en-US" b="1" dirty="0"/>
              <a:t>“C”</a:t>
            </a:r>
            <a:r>
              <a:rPr lang="en-US" dirty="0"/>
              <a:t> = Credit Hour Appeal</a:t>
            </a:r>
          </a:p>
          <a:p>
            <a:pPr lvl="1"/>
            <a:endParaRPr lang="en-US" dirty="0"/>
          </a:p>
        </p:txBody>
      </p:sp>
      <p:sp>
        <p:nvSpPr>
          <p:cNvPr id="3" name="Title 2">
            <a:extLst>
              <a:ext uri="{FF2B5EF4-FFF2-40B4-BE49-F238E27FC236}">
                <a16:creationId xmlns:a16="http://schemas.microsoft.com/office/drawing/2014/main" id="{5820D5AE-4223-2731-D394-D5B4DB37BE0F}"/>
              </a:ext>
            </a:extLst>
          </p:cNvPr>
          <p:cNvSpPr>
            <a:spLocks noGrp="1"/>
          </p:cNvSpPr>
          <p:nvPr>
            <p:ph type="title"/>
          </p:nvPr>
        </p:nvSpPr>
        <p:spPr/>
        <p:txBody>
          <a:bodyPr/>
          <a:lstStyle/>
          <a:p>
            <a:pPr algn="ctr"/>
            <a:r>
              <a:rPr lang="en-US" dirty="0">
                <a:solidFill>
                  <a:srgbClr val="265484"/>
                </a:solidFill>
              </a:rPr>
              <a:t>Degree Pursuant Coursework Awards</a:t>
            </a:r>
          </a:p>
        </p:txBody>
      </p:sp>
    </p:spTree>
    <p:extLst>
      <p:ext uri="{BB962C8B-B14F-4D97-AF65-F5344CB8AC3E}">
        <p14:creationId xmlns:p14="http://schemas.microsoft.com/office/powerpoint/2010/main" val="33841782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4A6832F-F343-4CC8-BCFF-0C652F5301EB}"/>
              </a:ext>
            </a:extLst>
          </p:cNvPr>
          <p:cNvSpPr>
            <a:spLocks noGrp="1"/>
          </p:cNvSpPr>
          <p:nvPr>
            <p:ph idx="1"/>
          </p:nvPr>
        </p:nvSpPr>
        <p:spPr>
          <a:xfrm>
            <a:off x="628650" y="1825624"/>
            <a:ext cx="7886700" cy="5032376"/>
          </a:xfrm>
        </p:spPr>
        <p:txBody>
          <a:bodyPr>
            <a:normAutofit/>
          </a:bodyPr>
          <a:lstStyle/>
          <a:p>
            <a:pPr>
              <a:lnSpc>
                <a:spcPct val="100000"/>
              </a:lnSpc>
              <a:spcBef>
                <a:spcPts val="600"/>
              </a:spcBef>
              <a:buClr>
                <a:srgbClr val="92D050"/>
              </a:buClr>
              <a:buFont typeface="Arial" panose="020B0604020202020204" pitchFamily="34" charset="0"/>
              <a:buChar char="•"/>
            </a:pPr>
            <a:r>
              <a:rPr lang="en-US" b="1" dirty="0"/>
              <a:t>Appeals for Nonrenewal &amp; Initial Eligibility</a:t>
            </a:r>
          </a:p>
          <a:p>
            <a:pPr>
              <a:lnSpc>
                <a:spcPct val="100000"/>
              </a:lnSpc>
              <a:spcBef>
                <a:spcPts val="600"/>
              </a:spcBef>
              <a:buClr>
                <a:srgbClr val="92D050"/>
              </a:buClr>
              <a:buFont typeface="Arial" panose="020B0604020202020204" pitchFamily="34" charset="0"/>
              <a:buChar char="•"/>
            </a:pPr>
            <a:r>
              <a:rPr lang="en-US" b="1" dirty="0"/>
              <a:t>Send all appeals for nonrenewal and initial eligibility directly to the program email.</a:t>
            </a:r>
            <a:endParaRPr lang="en-US" dirty="0"/>
          </a:p>
          <a:p>
            <a:pPr>
              <a:lnSpc>
                <a:spcPct val="100000"/>
              </a:lnSpc>
              <a:spcBef>
                <a:spcPts val="600"/>
              </a:spcBef>
              <a:buClr>
                <a:srgbClr val="92D050"/>
              </a:buClr>
              <a:buFont typeface="Arial" panose="020B0604020202020204" pitchFamily="34" charset="0"/>
              <a:buChar char="•"/>
            </a:pPr>
            <a:r>
              <a:rPr lang="en-US" b="1" dirty="0"/>
              <a:t>Promise Nonrenewal Appeals</a:t>
            </a:r>
            <a:endParaRPr lang="en-US" dirty="0"/>
          </a:p>
          <a:p>
            <a:pPr lvl="1">
              <a:lnSpc>
                <a:spcPct val="100000"/>
              </a:lnSpc>
              <a:spcBef>
                <a:spcPts val="600"/>
              </a:spcBef>
              <a:buClr>
                <a:srgbClr val="92D050"/>
              </a:buClr>
              <a:buFont typeface="Arial" panose="020B0604020202020204" pitchFamily="34" charset="0"/>
              <a:buChar char="•"/>
            </a:pPr>
            <a:r>
              <a:rPr lang="en-US" dirty="0"/>
              <a:t>Must first go through the </a:t>
            </a:r>
            <a:r>
              <a:rPr lang="en-US" b="1" dirty="0"/>
              <a:t>institution’s internal appeals process</a:t>
            </a:r>
            <a:r>
              <a:rPr lang="en-US" dirty="0"/>
              <a:t>.</a:t>
            </a:r>
          </a:p>
          <a:p>
            <a:pPr lvl="1">
              <a:lnSpc>
                <a:spcPct val="100000"/>
              </a:lnSpc>
              <a:spcBef>
                <a:spcPts val="600"/>
              </a:spcBef>
              <a:buClr>
                <a:srgbClr val="92D050"/>
              </a:buClr>
              <a:buFont typeface="Arial" panose="020B0604020202020204" pitchFamily="34" charset="0"/>
              <a:buChar char="•"/>
            </a:pPr>
            <a:r>
              <a:rPr lang="en-US" dirty="0"/>
              <a:t>If the institution </a:t>
            </a:r>
            <a:r>
              <a:rPr lang="en-US" b="1" dirty="0"/>
              <a:t>denies</a:t>
            </a:r>
            <a:r>
              <a:rPr lang="en-US" dirty="0"/>
              <a:t> the appeal, the student may request a </a:t>
            </a:r>
            <a:r>
              <a:rPr lang="en-US" b="1" dirty="0"/>
              <a:t>secondary review by our office</a:t>
            </a:r>
            <a:r>
              <a:rPr lang="en-US" dirty="0"/>
              <a:t>.</a:t>
            </a:r>
          </a:p>
          <a:p>
            <a:pPr>
              <a:lnSpc>
                <a:spcPct val="100000"/>
              </a:lnSpc>
              <a:spcBef>
                <a:spcPts val="600"/>
              </a:spcBef>
              <a:buClr>
                <a:srgbClr val="92D050"/>
              </a:buClr>
              <a:buFont typeface="Arial" panose="020B0604020202020204" pitchFamily="34" charset="0"/>
              <a:buChar char="•"/>
            </a:pPr>
            <a:r>
              <a:rPr lang="en-US" b="1" dirty="0"/>
              <a:t>Residency Appeals</a:t>
            </a:r>
            <a:endParaRPr lang="en-US" dirty="0"/>
          </a:p>
          <a:p>
            <a:pPr lvl="1">
              <a:lnSpc>
                <a:spcPct val="100000"/>
              </a:lnSpc>
              <a:spcBef>
                <a:spcPts val="600"/>
              </a:spcBef>
              <a:buClr>
                <a:srgbClr val="92D050"/>
              </a:buClr>
              <a:buFont typeface="Arial" panose="020B0604020202020204" pitchFamily="34" charset="0"/>
              <a:buChar char="•"/>
            </a:pPr>
            <a:r>
              <a:rPr lang="en-US" dirty="0"/>
              <a:t>Can be submitted </a:t>
            </a:r>
            <a:r>
              <a:rPr lang="en-US" b="1" dirty="0"/>
              <a:t>through the school</a:t>
            </a:r>
            <a:r>
              <a:rPr lang="en-US" dirty="0"/>
              <a:t> or </a:t>
            </a:r>
            <a:r>
              <a:rPr lang="en-US" b="1" dirty="0"/>
              <a:t>directly to our office</a:t>
            </a:r>
            <a:r>
              <a:rPr lang="en-US" dirty="0"/>
              <a:t>.</a:t>
            </a:r>
          </a:p>
          <a:p>
            <a:pPr lvl="1">
              <a:lnSpc>
                <a:spcPct val="100000"/>
              </a:lnSpc>
              <a:spcBef>
                <a:spcPts val="600"/>
              </a:spcBef>
              <a:buClr>
                <a:srgbClr val="92D050"/>
              </a:buClr>
              <a:buFont typeface="Arial" panose="020B0604020202020204" pitchFamily="34" charset="0"/>
              <a:buChar char="•"/>
            </a:pPr>
            <a:r>
              <a:rPr lang="en-US" dirty="0"/>
              <a:t>Residency information and forms are available at:</a:t>
            </a:r>
            <a:br>
              <a:rPr lang="en-US" dirty="0"/>
            </a:br>
            <a:r>
              <a:rPr lang="en-US" b="1" dirty="0"/>
              <a:t>cfwv.com/residency</a:t>
            </a:r>
            <a:endParaRPr lang="en-US" dirty="0"/>
          </a:p>
          <a:p>
            <a:pPr lvl="1">
              <a:lnSpc>
                <a:spcPct val="100000"/>
              </a:lnSpc>
              <a:spcBef>
                <a:spcPts val="600"/>
              </a:spcBef>
              <a:buClr>
                <a:srgbClr val="92D050"/>
              </a:buClr>
              <a:buFont typeface="Arial" panose="020B0604020202020204" pitchFamily="34" charset="0"/>
              <a:buChar char="•"/>
            </a:pPr>
            <a:r>
              <a:rPr lang="en-US" dirty="0"/>
              <a:t>For a second-level appeal, students will be required to </a:t>
            </a:r>
            <a:r>
              <a:rPr lang="en-US" b="1" dirty="0"/>
              <a:t>upload approved documentation</a:t>
            </a:r>
            <a:r>
              <a:rPr lang="en-US" dirty="0"/>
              <a:t>.</a:t>
            </a:r>
          </a:p>
          <a:p>
            <a:pPr marL="0" indent="0" algn="l">
              <a:buNone/>
            </a:pPr>
            <a:endParaRPr lang="en-US" sz="2100" b="0" i="0" u="none" strike="noStrike" baseline="0" dirty="0">
              <a:solidFill>
                <a:srgbClr val="000000"/>
              </a:solidFill>
              <a:latin typeface="+mn-lt"/>
            </a:endParaRPr>
          </a:p>
        </p:txBody>
      </p:sp>
      <p:sp>
        <p:nvSpPr>
          <p:cNvPr id="3" name="Title 2">
            <a:extLst>
              <a:ext uri="{FF2B5EF4-FFF2-40B4-BE49-F238E27FC236}">
                <a16:creationId xmlns:a16="http://schemas.microsoft.com/office/drawing/2014/main" id="{EBD652EE-658E-456A-A2CF-64F008667481}"/>
              </a:ext>
            </a:extLst>
          </p:cNvPr>
          <p:cNvSpPr>
            <a:spLocks noGrp="1"/>
          </p:cNvSpPr>
          <p:nvPr>
            <p:ph type="title"/>
          </p:nvPr>
        </p:nvSpPr>
        <p:spPr/>
        <p:txBody>
          <a:bodyPr/>
          <a:lstStyle/>
          <a:p>
            <a:pPr algn="ctr"/>
            <a:r>
              <a:rPr lang="en-US" dirty="0">
                <a:solidFill>
                  <a:srgbClr val="265484"/>
                </a:solidFill>
              </a:rPr>
              <a:t>State Aid Appeals</a:t>
            </a:r>
          </a:p>
        </p:txBody>
      </p:sp>
    </p:spTree>
    <p:extLst>
      <p:ext uri="{BB962C8B-B14F-4D97-AF65-F5344CB8AC3E}">
        <p14:creationId xmlns:p14="http://schemas.microsoft.com/office/powerpoint/2010/main" val="12738395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EDB3BD-CBF6-0FFD-D574-2E7E9E2E6ECC}"/>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36D6B51-B3EA-3627-8810-499C694B38A4}"/>
              </a:ext>
            </a:extLst>
          </p:cNvPr>
          <p:cNvSpPr>
            <a:spLocks noGrp="1"/>
          </p:cNvSpPr>
          <p:nvPr>
            <p:ph idx="1"/>
          </p:nvPr>
        </p:nvSpPr>
        <p:spPr>
          <a:xfrm>
            <a:off x="457200" y="1825624"/>
            <a:ext cx="8058150" cy="4803775"/>
          </a:xfrm>
        </p:spPr>
        <p:txBody>
          <a:bodyPr>
            <a:normAutofit fontScale="92500" lnSpcReduction="10000"/>
          </a:bodyPr>
          <a:lstStyle/>
          <a:p>
            <a:pPr>
              <a:lnSpc>
                <a:spcPct val="110000"/>
              </a:lnSpc>
              <a:spcBef>
                <a:spcPts val="600"/>
              </a:spcBef>
              <a:buClr>
                <a:srgbClr val="92D050"/>
              </a:buClr>
              <a:buFont typeface="Arial" panose="020B0604020202020204" pitchFamily="34" charset="0"/>
              <a:buChar char="•"/>
            </a:pPr>
            <a:r>
              <a:rPr lang="en-US" sz="2400" dirty="0"/>
              <a:t>Who to Contact for Each Appeal</a:t>
            </a:r>
          </a:p>
          <a:p>
            <a:pPr>
              <a:lnSpc>
                <a:spcPct val="110000"/>
              </a:lnSpc>
              <a:spcBef>
                <a:spcPts val="600"/>
              </a:spcBef>
              <a:buClr>
                <a:srgbClr val="92D050"/>
              </a:buClr>
              <a:buFont typeface="Arial" panose="020B0604020202020204" pitchFamily="34" charset="0"/>
              <a:buChar char="•"/>
            </a:pPr>
            <a:r>
              <a:rPr lang="en-US" sz="2000" dirty="0"/>
              <a:t>Appeal to Waive Full-Time Enrollment Requirement</a:t>
            </a:r>
          </a:p>
          <a:p>
            <a:pPr lvl="1">
              <a:lnSpc>
                <a:spcPct val="110000"/>
              </a:lnSpc>
              <a:spcBef>
                <a:spcPts val="600"/>
              </a:spcBef>
              <a:buClr>
                <a:srgbClr val="92D050"/>
              </a:buClr>
              <a:buFont typeface="Arial" panose="020B0604020202020204" pitchFamily="34" charset="0"/>
              <a:buChar char="•"/>
            </a:pPr>
            <a:r>
              <a:rPr lang="en-US" sz="1900" dirty="0"/>
              <a:t>Tana Pendell</a:t>
            </a:r>
          </a:p>
          <a:p>
            <a:pPr>
              <a:lnSpc>
                <a:spcPct val="110000"/>
              </a:lnSpc>
              <a:spcBef>
                <a:spcPts val="600"/>
              </a:spcBef>
              <a:buClr>
                <a:srgbClr val="92D050"/>
              </a:buClr>
              <a:buFont typeface="Arial" panose="020B0604020202020204" pitchFamily="34" charset="0"/>
              <a:buChar char="•"/>
            </a:pPr>
            <a:r>
              <a:rPr lang="en-US" sz="2000" dirty="0"/>
              <a:t>WIN Appeal for Waiver</a:t>
            </a:r>
          </a:p>
          <a:p>
            <a:pPr lvl="1">
              <a:lnSpc>
                <a:spcPct val="110000"/>
              </a:lnSpc>
              <a:spcBef>
                <a:spcPts val="600"/>
              </a:spcBef>
              <a:buClr>
                <a:srgbClr val="92D050"/>
              </a:buClr>
              <a:buFont typeface="Arial" panose="020B0604020202020204" pitchFamily="34" charset="0"/>
              <a:buChar char="•"/>
            </a:pPr>
            <a:r>
              <a:rPr lang="en-US" sz="1900" dirty="0"/>
              <a:t>Sarah Griffith</a:t>
            </a:r>
          </a:p>
          <a:p>
            <a:pPr>
              <a:lnSpc>
                <a:spcPct val="110000"/>
              </a:lnSpc>
              <a:spcBef>
                <a:spcPts val="600"/>
              </a:spcBef>
              <a:buClr>
                <a:srgbClr val="92D050"/>
              </a:buClr>
              <a:buFont typeface="Arial" panose="020B0604020202020204" pitchFamily="34" charset="0"/>
              <a:buChar char="•"/>
            </a:pPr>
            <a:r>
              <a:rPr lang="en-US" sz="2000" dirty="0"/>
              <a:t>Promise Scholarship Credit Hour Waiver Appea</a:t>
            </a:r>
            <a:r>
              <a:rPr lang="en-US" sz="1800" dirty="0"/>
              <a:t>l</a:t>
            </a:r>
          </a:p>
          <a:p>
            <a:pPr lvl="1">
              <a:lnSpc>
                <a:spcPct val="110000"/>
              </a:lnSpc>
              <a:spcBef>
                <a:spcPts val="600"/>
              </a:spcBef>
              <a:buClr>
                <a:srgbClr val="92D050"/>
              </a:buClr>
              <a:buFont typeface="Arial" panose="020B0604020202020204" pitchFamily="34" charset="0"/>
              <a:buChar char="•"/>
            </a:pPr>
            <a:r>
              <a:rPr lang="en-US" sz="1900" dirty="0"/>
              <a:t>Sarah Musgrave</a:t>
            </a:r>
          </a:p>
          <a:p>
            <a:pPr>
              <a:lnSpc>
                <a:spcPct val="110000"/>
              </a:lnSpc>
              <a:spcBef>
                <a:spcPts val="600"/>
              </a:spcBef>
              <a:buClr>
                <a:srgbClr val="92D050"/>
              </a:buClr>
              <a:buFont typeface="Arial" panose="020B0604020202020204" pitchFamily="34" charset="0"/>
              <a:buChar char="•"/>
            </a:pPr>
            <a:r>
              <a:rPr lang="en-US" sz="2000" dirty="0">
                <a:solidFill>
                  <a:srgbClr val="000000"/>
                </a:solidFill>
              </a:rPr>
              <a:t>Residency Appeals</a:t>
            </a:r>
          </a:p>
          <a:p>
            <a:pPr lvl="1">
              <a:lnSpc>
                <a:spcPct val="110000"/>
              </a:lnSpc>
              <a:spcBef>
                <a:spcPts val="600"/>
              </a:spcBef>
              <a:buClr>
                <a:srgbClr val="92D050"/>
              </a:buClr>
              <a:buFont typeface="Arial" panose="020B0604020202020204" pitchFamily="34" charset="0"/>
              <a:buChar char="•"/>
            </a:pPr>
            <a:r>
              <a:rPr lang="en-US" sz="1900" dirty="0">
                <a:solidFill>
                  <a:srgbClr val="000000"/>
                </a:solidFill>
              </a:rPr>
              <a:t>Matthew Walker</a:t>
            </a:r>
          </a:p>
          <a:p>
            <a:pPr>
              <a:lnSpc>
                <a:spcPct val="110000"/>
              </a:lnSpc>
              <a:spcBef>
                <a:spcPts val="600"/>
              </a:spcBef>
              <a:buClr>
                <a:srgbClr val="92D050"/>
              </a:buClr>
              <a:buFont typeface="Arial" panose="020B0604020202020204" pitchFamily="34" charset="0"/>
              <a:buChar char="•"/>
            </a:pPr>
            <a:r>
              <a:rPr lang="en-US" sz="2000" dirty="0">
                <a:solidFill>
                  <a:srgbClr val="000000"/>
                </a:solidFill>
              </a:rPr>
              <a:t>Appeal for nonrenewal or initial eligibility</a:t>
            </a:r>
          </a:p>
          <a:p>
            <a:pPr lvl="1">
              <a:lnSpc>
                <a:spcPct val="110000"/>
              </a:lnSpc>
              <a:spcBef>
                <a:spcPts val="600"/>
              </a:spcBef>
              <a:buClr>
                <a:srgbClr val="92D050"/>
              </a:buClr>
              <a:buFont typeface="Arial" panose="020B0604020202020204" pitchFamily="34" charset="0"/>
              <a:buChar char="•"/>
            </a:pPr>
            <a:r>
              <a:rPr lang="en-US" sz="1900" dirty="0">
                <a:solidFill>
                  <a:srgbClr val="000000"/>
                </a:solidFill>
              </a:rPr>
              <a:t>Program managers</a:t>
            </a:r>
          </a:p>
          <a:p>
            <a:pPr lvl="1">
              <a:lnSpc>
                <a:spcPct val="110000"/>
              </a:lnSpc>
              <a:spcBef>
                <a:spcPts val="600"/>
              </a:spcBef>
              <a:buClr>
                <a:srgbClr val="92D050"/>
              </a:buClr>
              <a:buFont typeface="Arial" panose="020B0604020202020204" pitchFamily="34" charset="0"/>
              <a:buChar char="•"/>
            </a:pPr>
            <a:r>
              <a:rPr lang="en-US" sz="2100" dirty="0">
                <a:solidFill>
                  <a:srgbClr val="000000"/>
                </a:solidFill>
              </a:rPr>
              <a:t>Students should email the program directly or call the office for assistance.</a:t>
            </a:r>
            <a:endParaRPr lang="en-US" sz="2100" dirty="0"/>
          </a:p>
          <a:p>
            <a:pPr marL="0" indent="0">
              <a:buNone/>
            </a:pPr>
            <a:endParaRPr lang="en-US" sz="2000" dirty="0"/>
          </a:p>
          <a:p>
            <a:pPr marL="0" indent="0">
              <a:buNone/>
            </a:pPr>
            <a:endParaRPr lang="en-US" sz="2000" dirty="0"/>
          </a:p>
          <a:p>
            <a:pPr marL="0" indent="0">
              <a:buNone/>
            </a:pPr>
            <a:endParaRPr lang="en-US" sz="2000" dirty="0"/>
          </a:p>
          <a:p>
            <a:pPr marL="0" indent="0" algn="l">
              <a:buNone/>
            </a:pPr>
            <a:endParaRPr lang="en-US" sz="2100" b="0" i="0" u="none" strike="noStrike" baseline="0" dirty="0">
              <a:latin typeface="+mn-lt"/>
            </a:endParaRPr>
          </a:p>
        </p:txBody>
      </p:sp>
      <p:sp>
        <p:nvSpPr>
          <p:cNvPr id="3" name="Title 2">
            <a:extLst>
              <a:ext uri="{FF2B5EF4-FFF2-40B4-BE49-F238E27FC236}">
                <a16:creationId xmlns:a16="http://schemas.microsoft.com/office/drawing/2014/main" id="{077BE5A9-CEC8-3D3E-7600-143B868CC66F}"/>
              </a:ext>
            </a:extLst>
          </p:cNvPr>
          <p:cNvSpPr>
            <a:spLocks noGrp="1"/>
          </p:cNvSpPr>
          <p:nvPr>
            <p:ph type="title"/>
          </p:nvPr>
        </p:nvSpPr>
        <p:spPr/>
        <p:txBody>
          <a:bodyPr/>
          <a:lstStyle/>
          <a:p>
            <a:pPr algn="ctr"/>
            <a:r>
              <a:rPr lang="en-US" dirty="0">
                <a:solidFill>
                  <a:srgbClr val="265484"/>
                </a:solidFill>
              </a:rPr>
              <a:t>State Aid Appeals</a:t>
            </a:r>
          </a:p>
        </p:txBody>
      </p:sp>
    </p:spTree>
    <p:extLst>
      <p:ext uri="{BB962C8B-B14F-4D97-AF65-F5344CB8AC3E}">
        <p14:creationId xmlns:p14="http://schemas.microsoft.com/office/powerpoint/2010/main" val="7400539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888" y="842167"/>
            <a:ext cx="7886700" cy="2852737"/>
          </a:xfrm>
        </p:spPr>
        <p:txBody>
          <a:bodyPr>
            <a:noAutofit/>
          </a:bodyPr>
          <a:lstStyle/>
          <a:p>
            <a:pPr algn="ctr"/>
            <a:br>
              <a:rPr lang="en-US" sz="3300" dirty="0"/>
            </a:br>
            <a:br>
              <a:rPr lang="en-US" sz="3300" dirty="0"/>
            </a:br>
            <a:br>
              <a:rPr lang="en-US" sz="3300" dirty="0"/>
            </a:br>
            <a:r>
              <a:rPr lang="en-US" sz="3300" dirty="0"/>
              <a:t>Questions ?</a:t>
            </a:r>
            <a:br>
              <a:rPr lang="en-US" sz="3300" dirty="0"/>
            </a:br>
            <a:br>
              <a:rPr lang="en-US" sz="3300" dirty="0"/>
            </a:br>
            <a:br>
              <a:rPr lang="en-US" sz="3300" dirty="0"/>
            </a:br>
            <a:endParaRPr lang="en-US" sz="3300" dirty="0"/>
          </a:p>
        </p:txBody>
      </p:sp>
      <p:sp>
        <p:nvSpPr>
          <p:cNvPr id="3" name="Text Placeholder 2">
            <a:extLst>
              <a:ext uri="{FF2B5EF4-FFF2-40B4-BE49-F238E27FC236}">
                <a16:creationId xmlns:a16="http://schemas.microsoft.com/office/drawing/2014/main" id="{04349F24-9284-7860-1AF7-BAF52045094C}"/>
              </a:ext>
            </a:extLst>
          </p:cNvPr>
          <p:cNvSpPr>
            <a:spLocks noGrp="1"/>
          </p:cNvSpPr>
          <p:nvPr>
            <p:ph type="body" idx="1"/>
          </p:nvPr>
        </p:nvSpPr>
        <p:spPr/>
        <p:txBody>
          <a:bodyPr/>
          <a:lstStyle/>
          <a:p>
            <a:endParaRPr lang="en-US"/>
          </a:p>
        </p:txBody>
      </p:sp>
      <p:pic>
        <p:nvPicPr>
          <p:cNvPr id="4" name="Graphic 3" descr="Customer review with solid fill">
            <a:extLst>
              <a:ext uri="{FF2B5EF4-FFF2-40B4-BE49-F238E27FC236}">
                <a16:creationId xmlns:a16="http://schemas.microsoft.com/office/drawing/2014/main" id="{4385008E-EC0A-124C-D9FF-13D42031B7B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124200" y="2552701"/>
            <a:ext cx="2743200" cy="2743200"/>
          </a:xfrm>
          <a:prstGeom prst="rect">
            <a:avLst/>
          </a:prstGeom>
        </p:spPr>
      </p:pic>
    </p:spTree>
    <p:extLst>
      <p:ext uri="{BB962C8B-B14F-4D97-AF65-F5344CB8AC3E}">
        <p14:creationId xmlns:p14="http://schemas.microsoft.com/office/powerpoint/2010/main" val="12339402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3A4922D-D800-A5B3-2DF3-BA95BB52BAEB}"/>
              </a:ext>
            </a:extLst>
          </p:cNvPr>
          <p:cNvSpPr txBox="1"/>
          <p:nvPr/>
        </p:nvSpPr>
        <p:spPr>
          <a:xfrm>
            <a:off x="1676400" y="1066800"/>
            <a:ext cx="5791200" cy="1477328"/>
          </a:xfrm>
          <a:prstGeom prst="rect">
            <a:avLst/>
          </a:prstGeom>
          <a:noFill/>
        </p:spPr>
        <p:txBody>
          <a:bodyPr wrap="square" rtlCol="0">
            <a:spAutoFit/>
          </a:bodyPr>
          <a:lstStyle/>
          <a:p>
            <a:pPr algn="ctr"/>
            <a:r>
              <a:rPr lang="en-US" sz="3000" dirty="0">
                <a:latin typeface="Arial" panose="020B0604020202020204" pitchFamily="34" charset="0"/>
                <a:cs typeface="Arial" panose="020B0604020202020204" pitchFamily="34" charset="0"/>
              </a:rPr>
              <a:t>BREAK</a:t>
            </a:r>
          </a:p>
          <a:p>
            <a:pPr algn="ctr"/>
            <a:endParaRPr lang="en-US" sz="3000" dirty="0">
              <a:latin typeface="Arial" panose="020B0604020202020204" pitchFamily="34" charset="0"/>
              <a:cs typeface="Arial" panose="020B0604020202020204" pitchFamily="34" charset="0"/>
            </a:endParaRPr>
          </a:p>
          <a:p>
            <a:pPr algn="ctr"/>
            <a:r>
              <a:rPr lang="en-US" sz="3000" dirty="0">
                <a:latin typeface="Arial" panose="020B0604020202020204" pitchFamily="34" charset="0"/>
                <a:cs typeface="Arial" panose="020B0604020202020204" pitchFamily="34" charset="0"/>
              </a:rPr>
              <a:t>will resume at 9:20 am</a:t>
            </a:r>
          </a:p>
        </p:txBody>
      </p:sp>
      <p:pic>
        <p:nvPicPr>
          <p:cNvPr id="3" name="Graphic 2" descr="Alarm clock with solid fill">
            <a:extLst>
              <a:ext uri="{FF2B5EF4-FFF2-40B4-BE49-F238E27FC236}">
                <a16:creationId xmlns:a16="http://schemas.microsoft.com/office/drawing/2014/main" id="{E06C3D2F-A438-CB8A-231E-9CD59CD2B3B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914650" y="2237422"/>
            <a:ext cx="3314700" cy="3314700"/>
          </a:xfrm>
          <a:prstGeom prst="rect">
            <a:avLst/>
          </a:prstGeom>
        </p:spPr>
      </p:pic>
    </p:spTree>
    <p:extLst>
      <p:ext uri="{BB962C8B-B14F-4D97-AF65-F5344CB8AC3E}">
        <p14:creationId xmlns:p14="http://schemas.microsoft.com/office/powerpoint/2010/main" val="23110786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825625"/>
            <a:ext cx="8382000" cy="4351338"/>
          </a:xfrm>
        </p:spPr>
        <p:txBody>
          <a:bodyPr>
            <a:normAutofit/>
          </a:bodyPr>
          <a:lstStyle/>
          <a:p>
            <a:pPr marL="400050" lvl="1" indent="0">
              <a:buNone/>
            </a:pPr>
            <a:endParaRPr lang="en-US" sz="3200" dirty="0"/>
          </a:p>
          <a:p>
            <a:pPr marL="400050" lvl="1" indent="0" algn="ctr">
              <a:buNone/>
            </a:pPr>
            <a:endParaRPr lang="en-US" sz="2800" dirty="0"/>
          </a:p>
          <a:p>
            <a:pPr marL="400050" lvl="1" indent="0" algn="ctr">
              <a:buNone/>
            </a:pPr>
            <a:r>
              <a:rPr lang="en-US" sz="2800" dirty="0"/>
              <a:t>Deadline for 2026-27 Higher Education Grant</a:t>
            </a:r>
          </a:p>
          <a:p>
            <a:pPr marL="400050" lvl="1" indent="0" algn="ctr">
              <a:buNone/>
            </a:pPr>
            <a:endParaRPr lang="en-US" sz="3200" dirty="0"/>
          </a:p>
          <a:p>
            <a:pPr marL="400050" lvl="1" indent="0" algn="ctr">
              <a:buNone/>
            </a:pPr>
            <a:r>
              <a:rPr lang="en-US" sz="3200" dirty="0"/>
              <a:t>April 15, 2026</a:t>
            </a:r>
          </a:p>
          <a:p>
            <a:pPr marL="400050" lvl="1" indent="0" algn="ctr">
              <a:buNone/>
            </a:pPr>
            <a:endParaRPr lang="en-US" sz="3200" dirty="0"/>
          </a:p>
        </p:txBody>
      </p:sp>
      <p:sp>
        <p:nvSpPr>
          <p:cNvPr id="2" name="Title 1"/>
          <p:cNvSpPr>
            <a:spLocks noGrp="1"/>
          </p:cNvSpPr>
          <p:nvPr>
            <p:ph type="title"/>
          </p:nvPr>
        </p:nvSpPr>
        <p:spPr/>
        <p:txBody>
          <a:bodyPr>
            <a:normAutofit/>
          </a:bodyPr>
          <a:lstStyle/>
          <a:p>
            <a:br>
              <a:rPr lang="en-US" dirty="0"/>
            </a:br>
            <a:endParaRPr lang="en-US" dirty="0"/>
          </a:p>
        </p:txBody>
      </p:sp>
      <p:pic>
        <p:nvPicPr>
          <p:cNvPr id="11" name="Picture 10" descr="Logo&#10;&#10;Description automatically generated">
            <a:extLst>
              <a:ext uri="{FF2B5EF4-FFF2-40B4-BE49-F238E27FC236}">
                <a16:creationId xmlns:a16="http://schemas.microsoft.com/office/drawing/2014/main" id="{22C56E8A-E5C9-417B-A8E4-055D029872E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88920" y="152400"/>
            <a:ext cx="3566160" cy="2167939"/>
          </a:xfrm>
          <a:prstGeom prst="rect">
            <a:avLst/>
          </a:prstGeom>
        </p:spPr>
      </p:pic>
    </p:spTree>
    <p:extLst>
      <p:ext uri="{BB962C8B-B14F-4D97-AF65-F5344CB8AC3E}">
        <p14:creationId xmlns:p14="http://schemas.microsoft.com/office/powerpoint/2010/main" val="2088254279"/>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2726" y="2354262"/>
            <a:ext cx="7886700" cy="4351338"/>
          </a:xfrm>
        </p:spPr>
        <p:txBody>
          <a:bodyPr>
            <a:normAutofit/>
          </a:bodyPr>
          <a:lstStyle/>
          <a:p>
            <a:r>
              <a:rPr lang="en-US" dirty="0"/>
              <a:t>Eligibility</a:t>
            </a:r>
          </a:p>
          <a:p>
            <a:pPr lvl="1"/>
            <a:r>
              <a:rPr lang="en-US" dirty="0"/>
              <a:t>Attending an eligible institution;</a:t>
            </a:r>
          </a:p>
          <a:p>
            <a:pPr lvl="1"/>
            <a:r>
              <a:rPr lang="en-US" dirty="0"/>
              <a:t>Must be full-time undergraduate in payment period (12 credits);</a:t>
            </a:r>
          </a:p>
          <a:p>
            <a:pPr lvl="1"/>
            <a:r>
              <a:rPr lang="en-US" dirty="0"/>
              <a:t>SAI under cut-off determined by Advisory Board;</a:t>
            </a:r>
          </a:p>
          <a:p>
            <a:pPr lvl="1"/>
            <a:r>
              <a:rPr lang="en-US" dirty="0"/>
              <a:t>Cannot exceed need or cost of attendance;</a:t>
            </a:r>
          </a:p>
          <a:p>
            <a:pPr lvl="1"/>
            <a:r>
              <a:rPr lang="en-US" dirty="0"/>
              <a:t>Be U.S. citizen;</a:t>
            </a:r>
          </a:p>
          <a:p>
            <a:pPr lvl="1"/>
            <a:r>
              <a:rPr lang="en-US" dirty="0"/>
              <a:t>Have high school diploma or GED/TASC</a:t>
            </a:r>
          </a:p>
          <a:p>
            <a:pPr lvl="1"/>
            <a:r>
              <a:rPr lang="en-US" dirty="0"/>
              <a:t>Meet SAP</a:t>
            </a:r>
          </a:p>
          <a:p>
            <a:pPr lvl="1"/>
            <a:r>
              <a:rPr lang="en-US" dirty="0"/>
              <a:t>Student must complete verification if selected on ISIR</a:t>
            </a:r>
          </a:p>
          <a:p>
            <a:pPr lvl="1"/>
            <a:endParaRPr lang="en-US" dirty="0"/>
          </a:p>
        </p:txBody>
      </p:sp>
      <p:pic>
        <p:nvPicPr>
          <p:cNvPr id="9" name="Picture 8" descr="Logo&#10;&#10;Description automatically generated">
            <a:extLst>
              <a:ext uri="{FF2B5EF4-FFF2-40B4-BE49-F238E27FC236}">
                <a16:creationId xmlns:a16="http://schemas.microsoft.com/office/drawing/2014/main" id="{D9D9F3B6-9B73-4EBE-AEC9-AAA6C67783C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98265" y="152400"/>
            <a:ext cx="3347469" cy="2034993"/>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7440" y="2215673"/>
            <a:ext cx="7886700" cy="4351338"/>
          </a:xfrm>
        </p:spPr>
        <p:txBody>
          <a:bodyPr>
            <a:normAutofit/>
          </a:bodyPr>
          <a:lstStyle/>
          <a:p>
            <a:r>
              <a:rPr lang="en-US" dirty="0"/>
              <a:t>Residency</a:t>
            </a:r>
          </a:p>
          <a:p>
            <a:pPr lvl="1"/>
            <a:r>
              <a:rPr lang="en-US" dirty="0"/>
              <a:t>Resident for one year immediately preceding date of filing the FAFSA;</a:t>
            </a:r>
          </a:p>
          <a:p>
            <a:pPr lvl="1"/>
            <a:r>
              <a:rPr lang="en-US" dirty="0"/>
              <a:t>If dependent student, then parents must be WV residents as well;</a:t>
            </a:r>
          </a:p>
          <a:p>
            <a:pPr lvl="2"/>
            <a:r>
              <a:rPr lang="en-US" dirty="0"/>
              <a:t>If student has one parent in WV and another parent outside WV; to be grant eligible, the parent in WV must be on the FAFSA</a:t>
            </a:r>
          </a:p>
          <a:p>
            <a:pPr lvl="2"/>
            <a:r>
              <a:rPr lang="en-US" dirty="0"/>
              <a:t>However, still must follow the guidance on FAFSA that parent that student lives with most should be the parent information on the FAFSA</a:t>
            </a:r>
          </a:p>
          <a:p>
            <a:pPr lvl="1"/>
            <a:r>
              <a:rPr lang="en-US" dirty="0"/>
              <a:t>Intentions of being in WV other than attending college;</a:t>
            </a:r>
          </a:p>
          <a:p>
            <a:pPr lvl="1"/>
            <a:r>
              <a:rPr lang="en-US" dirty="0"/>
              <a:t>West Virginia resident who receives grant disbursement and then moves outside West Virginia can keep funds already disbursed but is not eligible for future disbursements</a:t>
            </a:r>
          </a:p>
          <a:p>
            <a:pPr marL="342900" lvl="1" indent="0">
              <a:buNone/>
            </a:pPr>
            <a:endParaRPr lang="en-US" dirty="0"/>
          </a:p>
        </p:txBody>
      </p:sp>
      <p:pic>
        <p:nvPicPr>
          <p:cNvPr id="9" name="Picture 8" descr="Logo&#10;&#10;Description automatically generated">
            <a:extLst>
              <a:ext uri="{FF2B5EF4-FFF2-40B4-BE49-F238E27FC236}">
                <a16:creationId xmlns:a16="http://schemas.microsoft.com/office/drawing/2014/main" id="{060AEBED-E31D-4DCB-AEFE-5876AE632B0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98265" y="152400"/>
            <a:ext cx="3347469" cy="2034993"/>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49" y="2187393"/>
            <a:ext cx="7886700" cy="4351338"/>
          </a:xfrm>
        </p:spPr>
        <p:txBody>
          <a:bodyPr>
            <a:normAutofit/>
          </a:bodyPr>
          <a:lstStyle/>
          <a:p>
            <a:r>
              <a:rPr lang="en-US" dirty="0"/>
              <a:t>Residency</a:t>
            </a:r>
          </a:p>
          <a:p>
            <a:pPr lvl="1"/>
            <a:r>
              <a:rPr lang="en-US" dirty="0"/>
              <a:t>If institution has conflicting information regarding residency, then institution must either</a:t>
            </a:r>
          </a:p>
          <a:p>
            <a:pPr lvl="2"/>
            <a:r>
              <a:rPr lang="en-US" dirty="0"/>
              <a:t>Resolve the discrepancy</a:t>
            </a:r>
          </a:p>
          <a:p>
            <a:pPr lvl="2"/>
            <a:r>
              <a:rPr lang="en-US" dirty="0"/>
              <a:t>Notify HEPC so we can resolve discrepancy</a:t>
            </a:r>
          </a:p>
          <a:p>
            <a:pPr lvl="2"/>
            <a:r>
              <a:rPr lang="en-US" dirty="0"/>
              <a:t>Cancel the award as “other adjustable” and leave note on FAMS as to why grant was canceled</a:t>
            </a:r>
          </a:p>
          <a:p>
            <a:pPr lvl="1"/>
            <a:r>
              <a:rPr lang="en-US" dirty="0"/>
              <a:t>Conflicting information may be</a:t>
            </a:r>
          </a:p>
          <a:p>
            <a:pPr lvl="2"/>
            <a:r>
              <a:rPr lang="en-US" dirty="0"/>
              <a:t>Just graduated from an out-of-state high school</a:t>
            </a:r>
          </a:p>
          <a:p>
            <a:pPr lvl="2"/>
            <a:r>
              <a:rPr lang="en-US" dirty="0"/>
              <a:t>Out-of-state driver’s license</a:t>
            </a:r>
          </a:p>
          <a:p>
            <a:pPr lvl="2"/>
            <a:r>
              <a:rPr lang="en-US" dirty="0"/>
              <a:t>Charging student out-of-state tuition</a:t>
            </a:r>
          </a:p>
          <a:p>
            <a:pPr lvl="2"/>
            <a:r>
              <a:rPr lang="en-US" dirty="0"/>
              <a:t>Has an out-of-state address on institution’s records</a:t>
            </a:r>
          </a:p>
          <a:p>
            <a:pPr lvl="1"/>
            <a:endParaRPr lang="en-US" dirty="0"/>
          </a:p>
          <a:p>
            <a:pPr marL="685800" lvl="2" indent="0">
              <a:buNone/>
            </a:pPr>
            <a:endParaRPr lang="en-US" dirty="0"/>
          </a:p>
        </p:txBody>
      </p:sp>
      <p:pic>
        <p:nvPicPr>
          <p:cNvPr id="9" name="Picture 8" descr="Logo&#10;&#10;Description automatically generated">
            <a:extLst>
              <a:ext uri="{FF2B5EF4-FFF2-40B4-BE49-F238E27FC236}">
                <a16:creationId xmlns:a16="http://schemas.microsoft.com/office/drawing/2014/main" id="{2EDFE3D3-20F5-4848-A117-0E840456352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98265" y="152400"/>
            <a:ext cx="3347469" cy="2034993"/>
          </a:xfrm>
          <a:prstGeom prst="rect">
            <a:avLst/>
          </a:prstGeom>
        </p:spPr>
      </p:pic>
    </p:spTree>
    <p:extLst>
      <p:ext uri="{BB962C8B-B14F-4D97-AF65-F5344CB8AC3E}">
        <p14:creationId xmlns:p14="http://schemas.microsoft.com/office/powerpoint/2010/main" val="24483391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2286000"/>
            <a:ext cx="7886700" cy="4351338"/>
          </a:xfrm>
        </p:spPr>
        <p:txBody>
          <a:bodyPr/>
          <a:lstStyle/>
          <a:p>
            <a:endParaRPr lang="en-US" dirty="0"/>
          </a:p>
          <a:p>
            <a:r>
              <a:rPr lang="en-US" dirty="0"/>
              <a:t>Academic Eligibility for Initial Award</a:t>
            </a:r>
          </a:p>
          <a:p>
            <a:endParaRPr lang="en-US" dirty="0"/>
          </a:p>
          <a:p>
            <a:pPr lvl="1"/>
            <a:r>
              <a:rPr lang="en-US" dirty="0"/>
              <a:t>If earned college credit, then must have 2.0 cum gpa;</a:t>
            </a:r>
          </a:p>
          <a:p>
            <a:pPr lvl="1"/>
            <a:r>
              <a:rPr lang="en-US" dirty="0"/>
              <a:t>If 5 years or more since receiving a high school diploma or passing a HS equivalency exam, then must meet admissions requirements;</a:t>
            </a:r>
          </a:p>
          <a:p>
            <a:pPr lvl="1"/>
            <a:r>
              <a:rPr lang="en-US" dirty="0"/>
              <a:t>If less than 5 years, then a passing score on a HS equivalency exam or 2.0 high school GPA or higher.</a:t>
            </a:r>
          </a:p>
        </p:txBody>
      </p:sp>
      <p:pic>
        <p:nvPicPr>
          <p:cNvPr id="9" name="Picture 8" descr="Logo&#10;&#10;Description automatically generated">
            <a:extLst>
              <a:ext uri="{FF2B5EF4-FFF2-40B4-BE49-F238E27FC236}">
                <a16:creationId xmlns:a16="http://schemas.microsoft.com/office/drawing/2014/main" id="{25B7C3D5-2AEB-4916-92B2-8AB6C6FBB75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98265" y="152400"/>
            <a:ext cx="3347469" cy="2034993"/>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5295" y="2206247"/>
            <a:ext cx="7886700" cy="4351338"/>
          </a:xfrm>
        </p:spPr>
        <p:txBody>
          <a:bodyPr>
            <a:normAutofit/>
          </a:bodyPr>
          <a:lstStyle/>
          <a:p>
            <a:r>
              <a:rPr lang="en-US" dirty="0"/>
              <a:t>Academic Requirements for Renewal</a:t>
            </a:r>
          </a:p>
          <a:p>
            <a:pPr lvl="1"/>
            <a:r>
              <a:rPr lang="en-US" dirty="0"/>
              <a:t>Credit hours</a:t>
            </a:r>
          </a:p>
          <a:p>
            <a:pPr lvl="2"/>
            <a:r>
              <a:rPr lang="en-US" dirty="0"/>
              <a:t>1 semester/quarter (12 credits)</a:t>
            </a:r>
          </a:p>
          <a:p>
            <a:pPr lvl="2"/>
            <a:r>
              <a:rPr lang="en-US" dirty="0"/>
              <a:t>2 semesters/quarters (24 credits)	</a:t>
            </a:r>
          </a:p>
          <a:p>
            <a:pPr lvl="2"/>
            <a:r>
              <a:rPr lang="en-US" dirty="0"/>
              <a:t>3 quarters (36 credits)</a:t>
            </a:r>
          </a:p>
          <a:p>
            <a:pPr lvl="2"/>
            <a:r>
              <a:rPr lang="en-US" b="1" dirty="0"/>
              <a:t>May include summer credits and grades earned in term right before award year</a:t>
            </a:r>
          </a:p>
          <a:p>
            <a:pPr lvl="1"/>
            <a:r>
              <a:rPr lang="en-US" dirty="0"/>
              <a:t>Must have at least a 2.0 cumulative </a:t>
            </a:r>
            <a:r>
              <a:rPr lang="en-US" dirty="0" err="1"/>
              <a:t>gpa</a:t>
            </a:r>
            <a:r>
              <a:rPr lang="en-US" dirty="0"/>
              <a:t> by the end of the summer term to be renewed for the following year;</a:t>
            </a:r>
          </a:p>
          <a:p>
            <a:pPr lvl="1"/>
            <a:r>
              <a:rPr lang="en-US" dirty="0"/>
              <a:t>Academic Eligibility only checked once a year.</a:t>
            </a:r>
          </a:p>
          <a:p>
            <a:pPr lvl="1"/>
            <a:endParaRPr lang="en-US" dirty="0"/>
          </a:p>
          <a:p>
            <a:pPr lvl="1">
              <a:buNone/>
            </a:pPr>
            <a:endParaRPr lang="en-US" dirty="0"/>
          </a:p>
          <a:p>
            <a:pPr lvl="1"/>
            <a:endParaRPr lang="en-US" dirty="0"/>
          </a:p>
        </p:txBody>
      </p:sp>
      <p:pic>
        <p:nvPicPr>
          <p:cNvPr id="9" name="Picture 8" descr="Logo&#10;&#10;Description automatically generated">
            <a:extLst>
              <a:ext uri="{FF2B5EF4-FFF2-40B4-BE49-F238E27FC236}">
                <a16:creationId xmlns:a16="http://schemas.microsoft.com/office/drawing/2014/main" id="{0200B29B-12D3-40F2-A06E-9B35661C9B0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98265" y="152400"/>
            <a:ext cx="3347469" cy="2034993"/>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809" y="1488623"/>
            <a:ext cx="7886700" cy="4351338"/>
          </a:xfrm>
        </p:spPr>
        <p:txBody>
          <a:bodyPr>
            <a:normAutofit/>
          </a:bodyPr>
          <a:lstStyle/>
          <a:p>
            <a:pPr lvl="1">
              <a:buNone/>
            </a:pPr>
            <a:endParaRPr lang="en-US" dirty="0"/>
          </a:p>
          <a:p>
            <a:pPr lvl="1"/>
            <a:endParaRPr lang="en-US" dirty="0"/>
          </a:p>
        </p:txBody>
      </p:sp>
      <p:graphicFrame>
        <p:nvGraphicFramePr>
          <p:cNvPr id="9" name="Diagram 8"/>
          <p:cNvGraphicFramePr/>
          <p:nvPr>
            <p:extLst>
              <p:ext uri="{D42A27DB-BD31-4B8C-83A1-F6EECF244321}">
                <p14:modId xmlns:p14="http://schemas.microsoft.com/office/powerpoint/2010/main" val="914701632"/>
              </p:ext>
            </p:extLst>
          </p:nvPr>
        </p:nvGraphicFramePr>
        <p:xfrm>
          <a:off x="1524000" y="3276600"/>
          <a:ext cx="6096000" cy="218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Box 9"/>
          <p:cNvSpPr txBox="1"/>
          <p:nvPr/>
        </p:nvSpPr>
        <p:spPr>
          <a:xfrm>
            <a:off x="838200" y="2279297"/>
            <a:ext cx="7277918" cy="1815882"/>
          </a:xfrm>
          <a:prstGeom prst="rect">
            <a:avLst/>
          </a:prstGeom>
          <a:noFill/>
        </p:spPr>
        <p:txBody>
          <a:bodyPr wrap="square" rtlCol="0">
            <a:spAutoFit/>
          </a:bodyPr>
          <a:lstStyle/>
          <a:p>
            <a:pPr algn="ctr"/>
            <a:r>
              <a:rPr lang="en-US" sz="2800" dirty="0"/>
              <a:t>Student is enrolled full-time 2025-26 and receives HEGP for both semesters. Based upon credit hours completed the student is eligible for 2026-27</a:t>
            </a:r>
          </a:p>
        </p:txBody>
      </p:sp>
      <p:pic>
        <p:nvPicPr>
          <p:cNvPr id="11" name="Picture 10" descr="Logo&#10;&#10;Description automatically generated">
            <a:extLst>
              <a:ext uri="{FF2B5EF4-FFF2-40B4-BE49-F238E27FC236}">
                <a16:creationId xmlns:a16="http://schemas.microsoft.com/office/drawing/2014/main" id="{5174798B-58EB-4B3D-A1E3-EDB84C41179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898265" y="152400"/>
            <a:ext cx="3347469" cy="2034993"/>
          </a:xfrm>
          <a:prstGeom prst="rect">
            <a:avLst/>
          </a:prstGeom>
        </p:spPr>
      </p:pic>
    </p:spTree>
    <p:extLst>
      <p:ext uri="{BB962C8B-B14F-4D97-AF65-F5344CB8AC3E}">
        <p14:creationId xmlns:p14="http://schemas.microsoft.com/office/powerpoint/2010/main" val="24924220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1">
              <a:buNone/>
            </a:pPr>
            <a:endParaRPr lang="en-US" dirty="0"/>
          </a:p>
          <a:p>
            <a:pPr lvl="1"/>
            <a:endParaRPr lang="en-US" dirty="0"/>
          </a:p>
        </p:txBody>
      </p:sp>
      <p:graphicFrame>
        <p:nvGraphicFramePr>
          <p:cNvPr id="9" name="Diagram 8"/>
          <p:cNvGraphicFramePr/>
          <p:nvPr>
            <p:extLst>
              <p:ext uri="{D42A27DB-BD31-4B8C-83A1-F6EECF244321}">
                <p14:modId xmlns:p14="http://schemas.microsoft.com/office/powerpoint/2010/main" val="3178473638"/>
              </p:ext>
            </p:extLst>
          </p:nvPr>
        </p:nvGraphicFramePr>
        <p:xfrm>
          <a:off x="685799" y="3698081"/>
          <a:ext cx="7772400" cy="2209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TextBox 9"/>
          <p:cNvSpPr txBox="1"/>
          <p:nvPr/>
        </p:nvSpPr>
        <p:spPr>
          <a:xfrm>
            <a:off x="933040" y="2438400"/>
            <a:ext cx="7277918" cy="1815882"/>
          </a:xfrm>
          <a:prstGeom prst="rect">
            <a:avLst/>
          </a:prstGeom>
          <a:noFill/>
        </p:spPr>
        <p:txBody>
          <a:bodyPr wrap="square" rtlCol="0">
            <a:spAutoFit/>
          </a:bodyPr>
          <a:lstStyle/>
          <a:p>
            <a:pPr algn="ctr"/>
            <a:r>
              <a:rPr lang="en-US" sz="2800" dirty="0"/>
              <a:t>Student is enrolled full-time 2025-26 and receives HEGP for all 3 quarters. Based upon credit hours completed the student is eligible for 2026-27</a:t>
            </a:r>
          </a:p>
        </p:txBody>
      </p:sp>
      <p:pic>
        <p:nvPicPr>
          <p:cNvPr id="11" name="Picture 10" descr="Logo&#10;&#10;Description automatically generated">
            <a:extLst>
              <a:ext uri="{FF2B5EF4-FFF2-40B4-BE49-F238E27FC236}">
                <a16:creationId xmlns:a16="http://schemas.microsoft.com/office/drawing/2014/main" id="{08DD24AC-297D-4DD7-90BA-F5F845B6A95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898265" y="152400"/>
            <a:ext cx="3347469" cy="2034993"/>
          </a:xfrm>
          <a:prstGeom prst="rect">
            <a:avLst/>
          </a:prstGeom>
        </p:spPr>
      </p:pic>
    </p:spTree>
    <p:extLst>
      <p:ext uri="{BB962C8B-B14F-4D97-AF65-F5344CB8AC3E}">
        <p14:creationId xmlns:p14="http://schemas.microsoft.com/office/powerpoint/2010/main" val="2675994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normAutofit/>
          </a:bodyPr>
          <a:lstStyle/>
          <a:p>
            <a:pPr lvl="1"/>
            <a:endParaRPr lang="en-US"/>
          </a:p>
          <a:p>
            <a:pPr lvl="1"/>
            <a:endParaRPr lang="en-US" dirty="0"/>
          </a:p>
        </p:txBody>
      </p:sp>
      <p:sp>
        <p:nvSpPr>
          <p:cNvPr id="15" name="Content Placeholder 14"/>
          <p:cNvSpPr>
            <a:spLocks noGrp="1"/>
          </p:cNvSpPr>
          <p:nvPr>
            <p:ph sz="half" idx="2"/>
          </p:nvPr>
        </p:nvSpPr>
        <p:spPr>
          <a:xfrm>
            <a:off x="857250" y="2322329"/>
            <a:ext cx="7315200" cy="4267199"/>
          </a:xfrm>
        </p:spPr>
        <p:txBody>
          <a:bodyPr>
            <a:normAutofit/>
          </a:bodyPr>
          <a:lstStyle/>
          <a:p>
            <a:r>
              <a:rPr lang="en-US" dirty="0"/>
              <a:t>If a grant recipient’s SAI changes, the grant award will be adjusted based upon the most recent ISIR transaction</a:t>
            </a:r>
          </a:p>
          <a:p>
            <a:r>
              <a:rPr lang="en-US" dirty="0"/>
              <a:t>Institutions must watch SAI changes if it results in changes to the award amount</a:t>
            </a:r>
          </a:p>
          <a:p>
            <a:r>
              <a:rPr lang="en-US" dirty="0"/>
              <a:t>If an SAI increases above the SAI cutoff, then the award will be revoked</a:t>
            </a:r>
          </a:p>
          <a:p>
            <a:r>
              <a:rPr lang="en-US" dirty="0"/>
              <a:t>If an SAI is above the SAI cutoff, then drops below the SAI cutoff, the student will have to wait for the next award cycle to be awarded</a:t>
            </a:r>
          </a:p>
        </p:txBody>
      </p:sp>
      <p:pic>
        <p:nvPicPr>
          <p:cNvPr id="10" name="Picture 9" descr="Logo&#10;&#10;Description automatically generated">
            <a:extLst>
              <a:ext uri="{FF2B5EF4-FFF2-40B4-BE49-F238E27FC236}">
                <a16:creationId xmlns:a16="http://schemas.microsoft.com/office/drawing/2014/main" id="{219440BF-79E4-4AA6-B442-F15A9323820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98265" y="152400"/>
            <a:ext cx="3347469" cy="2034993"/>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normAutofit/>
          </a:bodyPr>
          <a:lstStyle/>
          <a:p>
            <a:pPr lvl="1"/>
            <a:endParaRPr lang="en-US"/>
          </a:p>
          <a:p>
            <a:pPr lvl="1"/>
            <a:endParaRPr lang="en-US" dirty="0"/>
          </a:p>
        </p:txBody>
      </p:sp>
      <p:sp>
        <p:nvSpPr>
          <p:cNvPr id="15" name="Content Placeholder 14"/>
          <p:cNvSpPr>
            <a:spLocks noGrp="1"/>
          </p:cNvSpPr>
          <p:nvPr>
            <p:ph sz="half" idx="2"/>
          </p:nvPr>
        </p:nvSpPr>
        <p:spPr>
          <a:xfrm>
            <a:off x="762000" y="2322329"/>
            <a:ext cx="7315200" cy="4267199"/>
          </a:xfrm>
        </p:spPr>
        <p:txBody>
          <a:bodyPr>
            <a:normAutofit/>
          </a:bodyPr>
          <a:lstStyle/>
          <a:p>
            <a:pPr>
              <a:buNone/>
            </a:pPr>
            <a:r>
              <a:rPr lang="en-US" dirty="0"/>
              <a:t>Priority of Awards</a:t>
            </a:r>
          </a:p>
          <a:p>
            <a:r>
              <a:rPr lang="en-US" dirty="0"/>
              <a:t>Federal student financial aid grant and scholarship programs utilized first;</a:t>
            </a:r>
          </a:p>
          <a:p>
            <a:r>
              <a:rPr lang="en-US" dirty="0"/>
              <a:t>Resources available through other state aid programs utilized second, including Promise;</a:t>
            </a:r>
          </a:p>
          <a:p>
            <a:r>
              <a:rPr lang="en-US" dirty="0"/>
              <a:t>Other grants and scholarships including institutional aid;</a:t>
            </a:r>
          </a:p>
          <a:p>
            <a:r>
              <a:rPr lang="en-US" dirty="0"/>
              <a:t>Then Higher Education Grant can be used if financial need remains.	</a:t>
            </a:r>
          </a:p>
        </p:txBody>
      </p:sp>
      <p:pic>
        <p:nvPicPr>
          <p:cNvPr id="10" name="Picture 9" descr="Logo&#10;&#10;Description automatically generated">
            <a:extLst>
              <a:ext uri="{FF2B5EF4-FFF2-40B4-BE49-F238E27FC236}">
                <a16:creationId xmlns:a16="http://schemas.microsoft.com/office/drawing/2014/main" id="{FA2E60C4-D3DA-46DC-9F05-57A1F905CE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98265" y="152400"/>
            <a:ext cx="3347469" cy="2034993"/>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49" y="2354262"/>
            <a:ext cx="7886700" cy="4351338"/>
          </a:xfrm>
        </p:spPr>
        <p:txBody>
          <a:bodyPr/>
          <a:lstStyle/>
          <a:p>
            <a:r>
              <a:rPr lang="en-US" dirty="0"/>
              <a:t>If student withdraws, college must abide by refund policy for calculating amount to be returned to HEPC.</a:t>
            </a:r>
          </a:p>
          <a:p>
            <a:r>
              <a:rPr lang="en-US" dirty="0"/>
              <a:t>If student is not receiving federal aid, then institution uses the Commission’s rule for issuing refunds</a:t>
            </a:r>
          </a:p>
          <a:p>
            <a:r>
              <a:rPr lang="en-US" dirty="0"/>
              <a:t>If student is receiving Title IV aid, then institution uses R2T4 for calculating refund</a:t>
            </a:r>
          </a:p>
        </p:txBody>
      </p:sp>
      <p:pic>
        <p:nvPicPr>
          <p:cNvPr id="9" name="Picture 8" descr="Logo&#10;&#10;Description automatically generated">
            <a:extLst>
              <a:ext uri="{FF2B5EF4-FFF2-40B4-BE49-F238E27FC236}">
                <a16:creationId xmlns:a16="http://schemas.microsoft.com/office/drawing/2014/main" id="{A93A5133-5082-4118-9899-75328EF311E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98265" y="152400"/>
            <a:ext cx="3347469" cy="2034993"/>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2514600"/>
            <a:ext cx="7886700" cy="3584575"/>
          </a:xfrm>
        </p:spPr>
        <p:txBody>
          <a:bodyPr>
            <a:normAutofit/>
          </a:bodyPr>
          <a:lstStyle/>
          <a:p>
            <a:r>
              <a:rPr lang="en-US" dirty="0"/>
              <a:t>When applying R2T4 to calculate refund:</a:t>
            </a:r>
          </a:p>
          <a:p>
            <a:pPr lvl="1"/>
            <a:r>
              <a:rPr lang="en-US" dirty="0"/>
              <a:t>Student attends 25 days in term</a:t>
            </a:r>
          </a:p>
          <a:p>
            <a:pPr lvl="1"/>
            <a:r>
              <a:rPr lang="en-US" dirty="0"/>
              <a:t>There are 100 days in the term</a:t>
            </a:r>
          </a:p>
          <a:p>
            <a:pPr lvl="1"/>
            <a:r>
              <a:rPr lang="en-US" dirty="0"/>
              <a:t>Student attended 25% of term</a:t>
            </a:r>
          </a:p>
          <a:p>
            <a:pPr lvl="1"/>
            <a:r>
              <a:rPr lang="en-US" dirty="0"/>
              <a:t>Grant payment of $1,650 for the term is multiplied by 25%</a:t>
            </a:r>
          </a:p>
          <a:p>
            <a:pPr lvl="1"/>
            <a:r>
              <a:rPr lang="en-US" dirty="0"/>
              <a:t>$413 is awarded to the student and $1,237 is returned to HEGP</a:t>
            </a:r>
          </a:p>
          <a:p>
            <a:pPr lvl="1"/>
            <a:r>
              <a:rPr lang="en-US" dirty="0"/>
              <a:t>Student award in FAMS should be $413 with an adjusted code of “withdrew”</a:t>
            </a:r>
          </a:p>
        </p:txBody>
      </p:sp>
      <p:pic>
        <p:nvPicPr>
          <p:cNvPr id="9" name="Picture 8" descr="Logo&#10;&#10;Description automatically generated">
            <a:extLst>
              <a:ext uri="{FF2B5EF4-FFF2-40B4-BE49-F238E27FC236}">
                <a16:creationId xmlns:a16="http://schemas.microsoft.com/office/drawing/2014/main" id="{5E76F50B-85B1-47B6-BF72-735A33E6B0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98265" y="152400"/>
            <a:ext cx="3347469" cy="2034993"/>
          </a:xfrm>
          <a:prstGeom prst="rect">
            <a:avLst/>
          </a:prstGeom>
        </p:spPr>
      </p:pic>
    </p:spTree>
    <p:extLst>
      <p:ext uri="{BB962C8B-B14F-4D97-AF65-F5344CB8AC3E}">
        <p14:creationId xmlns:p14="http://schemas.microsoft.com/office/powerpoint/2010/main" val="28777125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2514600"/>
            <a:ext cx="7886700" cy="3660775"/>
          </a:xfrm>
        </p:spPr>
        <p:txBody>
          <a:bodyPr/>
          <a:lstStyle/>
          <a:p>
            <a:r>
              <a:rPr lang="en-US" dirty="0"/>
              <a:t>If student who withdraws attended more than 60% of the term, then student can keep 100%;</a:t>
            </a:r>
          </a:p>
          <a:p>
            <a:r>
              <a:rPr lang="en-US" dirty="0"/>
              <a:t>When providing counseling, best practices is to inform student that their future eligibility may be impacted by not completing the appropriate amount of credits.</a:t>
            </a:r>
          </a:p>
        </p:txBody>
      </p:sp>
      <p:pic>
        <p:nvPicPr>
          <p:cNvPr id="9" name="Picture 8" descr="Logo&#10;&#10;Description automatically generated">
            <a:extLst>
              <a:ext uri="{FF2B5EF4-FFF2-40B4-BE49-F238E27FC236}">
                <a16:creationId xmlns:a16="http://schemas.microsoft.com/office/drawing/2014/main" id="{F64298E1-3D71-4AFD-BBBF-CDB130528B3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98265" y="152400"/>
            <a:ext cx="3347469" cy="2034993"/>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2590800"/>
            <a:ext cx="7886700" cy="3352800"/>
          </a:xfrm>
        </p:spPr>
        <p:txBody>
          <a:bodyPr/>
          <a:lstStyle/>
          <a:p>
            <a:r>
              <a:rPr lang="en-US" dirty="0"/>
              <a:t>WV Higher Education Grant Progress Waiver</a:t>
            </a:r>
          </a:p>
          <a:p>
            <a:pPr lvl="1"/>
            <a:r>
              <a:rPr lang="en-US" dirty="0"/>
              <a:t>Waiver of credit hours</a:t>
            </a:r>
          </a:p>
          <a:p>
            <a:pPr lvl="1"/>
            <a:r>
              <a:rPr lang="en-US" dirty="0"/>
              <a:t>Only eligible if the student withdraws from all courses in a semester because of extenuating circumstances.</a:t>
            </a:r>
          </a:p>
          <a:p>
            <a:pPr lvl="1"/>
            <a:r>
              <a:rPr lang="en-US" dirty="0"/>
              <a:t>Waiver requests sent by institution and submitted to HEPC</a:t>
            </a:r>
          </a:p>
        </p:txBody>
      </p:sp>
      <p:pic>
        <p:nvPicPr>
          <p:cNvPr id="9" name="Picture 8" descr="Logo&#10;&#10;Description automatically generated">
            <a:extLst>
              <a:ext uri="{FF2B5EF4-FFF2-40B4-BE49-F238E27FC236}">
                <a16:creationId xmlns:a16="http://schemas.microsoft.com/office/drawing/2014/main" id="{6AD8639A-7E55-4647-BCEF-612047427B6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98265" y="152400"/>
            <a:ext cx="3347469" cy="2034993"/>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49" y="2506662"/>
            <a:ext cx="7886700" cy="4351338"/>
          </a:xfrm>
        </p:spPr>
        <p:txBody>
          <a:bodyPr/>
          <a:lstStyle/>
          <a:p>
            <a:r>
              <a:rPr lang="en-US" dirty="0"/>
              <a:t>Disbursements</a:t>
            </a:r>
          </a:p>
          <a:p>
            <a:pPr lvl="1"/>
            <a:r>
              <a:rPr lang="en-US" dirty="0"/>
              <a:t>Semester Schools</a:t>
            </a:r>
          </a:p>
          <a:p>
            <a:pPr lvl="2"/>
            <a:r>
              <a:rPr lang="en-US" dirty="0"/>
              <a:t>Even disbursements between fall and spring</a:t>
            </a:r>
          </a:p>
          <a:p>
            <a:pPr lvl="3"/>
            <a:r>
              <a:rPr lang="en-US" dirty="0"/>
              <a:t>50% fall semester, 50% spring semester</a:t>
            </a:r>
          </a:p>
          <a:p>
            <a:pPr lvl="2"/>
            <a:r>
              <a:rPr lang="en-US" b="1" dirty="0"/>
              <a:t>No disbursements in the summer</a:t>
            </a:r>
          </a:p>
          <a:p>
            <a:pPr lvl="1"/>
            <a:r>
              <a:rPr lang="en-US" dirty="0"/>
              <a:t>Quarter Schools	</a:t>
            </a:r>
          </a:p>
          <a:p>
            <a:pPr lvl="2"/>
            <a:r>
              <a:rPr lang="en-US" dirty="0"/>
              <a:t>Even disbursements between fall, winter, and spring</a:t>
            </a:r>
          </a:p>
          <a:p>
            <a:pPr lvl="3"/>
            <a:r>
              <a:rPr lang="en-US" dirty="0"/>
              <a:t>33% fall quarter, 33% winter quarter, 34% spring quarter</a:t>
            </a:r>
          </a:p>
          <a:p>
            <a:pPr lvl="2"/>
            <a:r>
              <a:rPr lang="en-US" b="1" dirty="0"/>
              <a:t>No disbursements in the summer</a:t>
            </a:r>
          </a:p>
          <a:p>
            <a:pPr>
              <a:buNone/>
            </a:pPr>
            <a:endParaRPr lang="en-US" dirty="0"/>
          </a:p>
        </p:txBody>
      </p:sp>
      <p:pic>
        <p:nvPicPr>
          <p:cNvPr id="9" name="Picture 8" descr="Logo&#10;&#10;Description automatically generated">
            <a:extLst>
              <a:ext uri="{FF2B5EF4-FFF2-40B4-BE49-F238E27FC236}">
                <a16:creationId xmlns:a16="http://schemas.microsoft.com/office/drawing/2014/main" id="{65DFB688-E288-4BEE-9D0A-D31B9E00476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98265" y="152400"/>
            <a:ext cx="3347469" cy="2034993"/>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49" y="2483513"/>
            <a:ext cx="7886700" cy="4351338"/>
          </a:xfrm>
        </p:spPr>
        <p:txBody>
          <a:bodyPr>
            <a:normAutofit/>
          </a:bodyPr>
          <a:lstStyle/>
          <a:p>
            <a:r>
              <a:rPr lang="en-US" dirty="0"/>
              <a:t>Only receive grant for 8 semesters;</a:t>
            </a:r>
          </a:p>
          <a:p>
            <a:r>
              <a:rPr lang="en-US" dirty="0"/>
              <a:t>Not eligible if student has a bachelor’s degree or not deemed an undergraduate by the institution;</a:t>
            </a:r>
          </a:p>
          <a:p>
            <a:r>
              <a:rPr lang="en-US" dirty="0"/>
              <a:t>Follow federal definition if student has met the requirements for a bachelor's degree but has not accepted the degree, student is still not eligible </a:t>
            </a:r>
            <a:r>
              <a:rPr lang="en-US" sz="2000" dirty="0"/>
              <a:t>(Student Aid Handbook, Volume 1, Chapter 6, page 1-67).</a:t>
            </a:r>
          </a:p>
          <a:p>
            <a:pPr>
              <a:buNone/>
            </a:pPr>
            <a:endParaRPr lang="en-US" dirty="0"/>
          </a:p>
        </p:txBody>
      </p:sp>
      <p:pic>
        <p:nvPicPr>
          <p:cNvPr id="9" name="Picture 8" descr="Logo&#10;&#10;Description automatically generated">
            <a:extLst>
              <a:ext uri="{FF2B5EF4-FFF2-40B4-BE49-F238E27FC236}">
                <a16:creationId xmlns:a16="http://schemas.microsoft.com/office/drawing/2014/main" id="{66A62647-1A8E-40D8-B080-4AFB11CCD58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98265" y="152400"/>
            <a:ext cx="3347469" cy="2034993"/>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7784" y="2518237"/>
            <a:ext cx="7886700" cy="4351338"/>
          </a:xfrm>
        </p:spPr>
        <p:txBody>
          <a:bodyPr>
            <a:normAutofit/>
          </a:bodyPr>
          <a:lstStyle/>
          <a:p>
            <a:r>
              <a:rPr lang="en-US" dirty="0"/>
              <a:t>Student cannot receive state grant and HEAPS during same payment period</a:t>
            </a:r>
          </a:p>
          <a:p>
            <a:pPr lvl="1"/>
            <a:r>
              <a:rPr lang="en-US" dirty="0"/>
              <a:t>(includes both part-time HEAPS and workforce HEAPS).</a:t>
            </a:r>
          </a:p>
          <a:p>
            <a:r>
              <a:rPr lang="en-US" dirty="0"/>
              <a:t>Can only receive grant at 1 institution per payment period.</a:t>
            </a:r>
          </a:p>
          <a:p>
            <a:pPr lvl="1"/>
            <a:r>
              <a:rPr lang="en-US" dirty="0"/>
              <a:t>Especially watch when student transfers between a semester school and a quarter school</a:t>
            </a:r>
          </a:p>
          <a:p>
            <a:pPr>
              <a:buNone/>
            </a:pPr>
            <a:endParaRPr lang="en-US" dirty="0"/>
          </a:p>
        </p:txBody>
      </p:sp>
      <p:pic>
        <p:nvPicPr>
          <p:cNvPr id="9" name="Picture 8" descr="Logo&#10;&#10;Description automatically generated">
            <a:extLst>
              <a:ext uri="{FF2B5EF4-FFF2-40B4-BE49-F238E27FC236}">
                <a16:creationId xmlns:a16="http://schemas.microsoft.com/office/drawing/2014/main" id="{A4BED6D4-84B2-468C-8B0E-FBFC3E4732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98265" y="152400"/>
            <a:ext cx="3347469" cy="2034993"/>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9130" y="2318702"/>
            <a:ext cx="7886700" cy="4351338"/>
          </a:xfrm>
        </p:spPr>
        <p:txBody>
          <a:bodyPr>
            <a:normAutofit/>
          </a:bodyPr>
          <a:lstStyle/>
          <a:p>
            <a:r>
              <a:rPr lang="en-US" dirty="0"/>
              <a:t>Students selected for federal verification, must complete verification in order to be eligible to receive payment</a:t>
            </a:r>
          </a:p>
          <a:p>
            <a:r>
              <a:rPr lang="en-US" dirty="0"/>
              <a:t>If the student never completes verification, then the student is not eligible for the grant award</a:t>
            </a:r>
          </a:p>
          <a:p>
            <a:r>
              <a:rPr lang="en-US" dirty="0"/>
              <a:t>Students must meet the SAP policy of the institution</a:t>
            </a:r>
          </a:p>
          <a:p>
            <a:r>
              <a:rPr lang="en-US" dirty="0"/>
              <a:t>Students who are not eligible for federal aid because of SAP are not eligible for HEGP</a:t>
            </a:r>
          </a:p>
          <a:p>
            <a:endParaRPr lang="en-US" dirty="0"/>
          </a:p>
        </p:txBody>
      </p:sp>
      <p:pic>
        <p:nvPicPr>
          <p:cNvPr id="9" name="Picture 8" descr="Logo&#10;&#10;Description automatically generated">
            <a:extLst>
              <a:ext uri="{FF2B5EF4-FFF2-40B4-BE49-F238E27FC236}">
                <a16:creationId xmlns:a16="http://schemas.microsoft.com/office/drawing/2014/main" id="{3AE09C6E-49DA-454C-AFE7-08326622520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98265" y="152400"/>
            <a:ext cx="3347469" cy="2034993"/>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8490" y="2590800"/>
            <a:ext cx="7886700" cy="4351338"/>
          </a:xfrm>
        </p:spPr>
        <p:txBody>
          <a:bodyPr/>
          <a:lstStyle/>
          <a:p>
            <a:r>
              <a:rPr lang="en-US" dirty="0"/>
              <a:t>Initial award cycle will be in May</a:t>
            </a:r>
          </a:p>
          <a:p>
            <a:r>
              <a:rPr lang="en-US" dirty="0"/>
              <a:t>Award cycles after Nov. 1 will be for spring only;</a:t>
            </a:r>
          </a:p>
          <a:p>
            <a:r>
              <a:rPr lang="en-US" dirty="0"/>
              <a:t>Final reconciliation completed by June 15;</a:t>
            </a:r>
          </a:p>
          <a:p>
            <a:r>
              <a:rPr lang="en-US" dirty="0"/>
              <a:t>Reviews (audits) will be conducted</a:t>
            </a:r>
          </a:p>
        </p:txBody>
      </p:sp>
      <p:pic>
        <p:nvPicPr>
          <p:cNvPr id="9" name="Picture 8" descr="Logo&#10;&#10;Description automatically generated">
            <a:extLst>
              <a:ext uri="{FF2B5EF4-FFF2-40B4-BE49-F238E27FC236}">
                <a16:creationId xmlns:a16="http://schemas.microsoft.com/office/drawing/2014/main" id="{DCD3B74D-0285-4BC0-9716-4DEB52B0F99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98265" y="152400"/>
            <a:ext cx="3347469" cy="2034993"/>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2506662"/>
            <a:ext cx="7886700" cy="4351338"/>
          </a:xfrm>
        </p:spPr>
        <p:txBody>
          <a:bodyPr/>
          <a:lstStyle/>
          <a:p>
            <a:r>
              <a:rPr lang="en-US" dirty="0"/>
              <a:t>Semester schools rosters updated by October 15 for fall and March 15 for spring</a:t>
            </a:r>
          </a:p>
          <a:p>
            <a:r>
              <a:rPr lang="en-US" dirty="0"/>
              <a:t>Quarter schools rosters updated at the beginning of fall, winter, and spring terms</a:t>
            </a:r>
          </a:p>
          <a:p>
            <a:r>
              <a:rPr lang="en-US" dirty="0"/>
              <a:t>Once rosters have been reconciled, request invoice in FAMS under Closing. </a:t>
            </a:r>
          </a:p>
        </p:txBody>
      </p:sp>
      <p:pic>
        <p:nvPicPr>
          <p:cNvPr id="9" name="Picture 8" descr="Logo&#10;&#10;Description automatically generated">
            <a:extLst>
              <a:ext uri="{FF2B5EF4-FFF2-40B4-BE49-F238E27FC236}">
                <a16:creationId xmlns:a16="http://schemas.microsoft.com/office/drawing/2014/main" id="{7F0EE1CB-ECF4-44F0-8CE9-5BFBDC45F6D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98265" y="152400"/>
            <a:ext cx="3347469" cy="2034993"/>
          </a:xfrm>
          <a:prstGeom prst="rect">
            <a:avLst/>
          </a:prstGeom>
        </p:spPr>
      </p:pic>
    </p:spTree>
    <p:extLst>
      <p:ext uri="{BB962C8B-B14F-4D97-AF65-F5344CB8AC3E}">
        <p14:creationId xmlns:p14="http://schemas.microsoft.com/office/powerpoint/2010/main" val="36993371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rgbClr val="265484"/>
                </a:solidFill>
              </a:rPr>
              <a:t>FAMS</a:t>
            </a:r>
          </a:p>
        </p:txBody>
      </p:sp>
      <p:pic>
        <p:nvPicPr>
          <p:cNvPr id="7" name="Content Placeholder 6">
            <a:extLst>
              <a:ext uri="{FF2B5EF4-FFF2-40B4-BE49-F238E27FC236}">
                <a16:creationId xmlns:a16="http://schemas.microsoft.com/office/drawing/2014/main" id="{D11B3511-0598-45E2-D711-6DE5E2AABCFE}"/>
              </a:ext>
            </a:extLst>
          </p:cNvPr>
          <p:cNvPicPr>
            <a:picLocks noGrp="1" noChangeAspect="1"/>
          </p:cNvPicPr>
          <p:nvPr>
            <p:ph idx="1"/>
          </p:nvPr>
        </p:nvPicPr>
        <p:blipFill>
          <a:blip r:embed="rId2"/>
          <a:stretch>
            <a:fillRect/>
          </a:stretch>
        </p:blipFill>
        <p:spPr>
          <a:xfrm>
            <a:off x="0" y="2286000"/>
            <a:ext cx="9151374" cy="3056880"/>
          </a:xfrm>
          <a:prstGeom prst="rect">
            <a:avLst/>
          </a:prstGeom>
        </p:spPr>
      </p:pic>
    </p:spTree>
    <p:extLst>
      <p:ext uri="{BB962C8B-B14F-4D97-AF65-F5344CB8AC3E}">
        <p14:creationId xmlns:p14="http://schemas.microsoft.com/office/powerpoint/2010/main" val="28625320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2EE707-7D25-3A64-C9F4-9F460075A656}"/>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6B0AED5-A8C0-5CA2-343C-C12814B50A79}"/>
              </a:ext>
            </a:extLst>
          </p:cNvPr>
          <p:cNvPicPr>
            <a:picLocks noGrp="1" noChangeAspect="1"/>
          </p:cNvPicPr>
          <p:nvPr>
            <p:ph idx="1"/>
          </p:nvPr>
        </p:nvPicPr>
        <p:blipFill>
          <a:blip r:embed="rId2"/>
          <a:stretch>
            <a:fillRect/>
          </a:stretch>
        </p:blipFill>
        <p:spPr>
          <a:xfrm>
            <a:off x="152400" y="1752600"/>
            <a:ext cx="9053479" cy="2819400"/>
          </a:xfrm>
        </p:spPr>
      </p:pic>
      <p:sp>
        <p:nvSpPr>
          <p:cNvPr id="2" name="Title 1">
            <a:extLst>
              <a:ext uri="{FF2B5EF4-FFF2-40B4-BE49-F238E27FC236}">
                <a16:creationId xmlns:a16="http://schemas.microsoft.com/office/drawing/2014/main" id="{79867456-9683-69BA-616F-7FC3B9195E2B}"/>
              </a:ext>
            </a:extLst>
          </p:cNvPr>
          <p:cNvSpPr>
            <a:spLocks noGrp="1"/>
          </p:cNvSpPr>
          <p:nvPr>
            <p:ph type="title"/>
          </p:nvPr>
        </p:nvSpPr>
        <p:spPr/>
        <p:txBody>
          <a:bodyPr/>
          <a:lstStyle/>
          <a:p>
            <a:pPr algn="ctr"/>
            <a:r>
              <a:rPr lang="en-US" dirty="0">
                <a:solidFill>
                  <a:srgbClr val="265484"/>
                </a:solidFill>
              </a:rPr>
              <a:t>FAMS</a:t>
            </a:r>
          </a:p>
        </p:txBody>
      </p:sp>
    </p:spTree>
    <p:extLst>
      <p:ext uri="{BB962C8B-B14F-4D97-AF65-F5344CB8AC3E}">
        <p14:creationId xmlns:p14="http://schemas.microsoft.com/office/powerpoint/2010/main" val="37005060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92259"/>
            <a:ext cx="7886700" cy="1325563"/>
          </a:xfrm>
        </p:spPr>
        <p:txBody>
          <a:bodyPr/>
          <a:lstStyle/>
          <a:p>
            <a:pPr algn="ctr"/>
            <a:r>
              <a:rPr lang="en-US" dirty="0">
                <a:solidFill>
                  <a:srgbClr val="265484"/>
                </a:solidFill>
              </a:rPr>
              <a:t>FAMS</a:t>
            </a:r>
          </a:p>
        </p:txBody>
      </p:sp>
      <p:sp>
        <p:nvSpPr>
          <p:cNvPr id="4" name="Content Placeholder 3">
            <a:extLst>
              <a:ext uri="{FF2B5EF4-FFF2-40B4-BE49-F238E27FC236}">
                <a16:creationId xmlns:a16="http://schemas.microsoft.com/office/drawing/2014/main" id="{271468BF-2F1D-DEE8-1BE5-F47899B22E58}"/>
              </a:ext>
            </a:extLst>
          </p:cNvPr>
          <p:cNvSpPr>
            <a:spLocks noGrp="1"/>
          </p:cNvSpPr>
          <p:nvPr>
            <p:ph idx="1"/>
          </p:nvPr>
        </p:nvSpPr>
        <p:spPr/>
        <p:txBody>
          <a:bodyPr/>
          <a:lstStyle/>
          <a:p>
            <a:endParaRPr lang="en-US"/>
          </a:p>
        </p:txBody>
      </p:sp>
      <p:pic>
        <p:nvPicPr>
          <p:cNvPr id="7" name="Picture 6">
            <a:extLst>
              <a:ext uri="{FF2B5EF4-FFF2-40B4-BE49-F238E27FC236}">
                <a16:creationId xmlns:a16="http://schemas.microsoft.com/office/drawing/2014/main" id="{7C773F46-71B0-4E55-7F19-0C902775A500}"/>
              </a:ext>
            </a:extLst>
          </p:cNvPr>
          <p:cNvPicPr>
            <a:picLocks noChangeAspect="1"/>
          </p:cNvPicPr>
          <p:nvPr/>
        </p:nvPicPr>
        <p:blipFill>
          <a:blip r:embed="rId2"/>
          <a:stretch>
            <a:fillRect/>
          </a:stretch>
        </p:blipFill>
        <p:spPr>
          <a:xfrm>
            <a:off x="152400" y="1119860"/>
            <a:ext cx="10267950" cy="5057103"/>
          </a:xfrm>
          <a:prstGeom prst="rect">
            <a:avLst/>
          </a:prstGeom>
        </p:spPr>
      </p:pic>
    </p:spTree>
    <p:extLst>
      <p:ext uri="{BB962C8B-B14F-4D97-AF65-F5344CB8AC3E}">
        <p14:creationId xmlns:p14="http://schemas.microsoft.com/office/powerpoint/2010/main" val="28364549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5668"/>
            <a:ext cx="7886700" cy="1325563"/>
          </a:xfrm>
        </p:spPr>
        <p:txBody>
          <a:bodyPr/>
          <a:lstStyle/>
          <a:p>
            <a:pPr algn="ctr"/>
            <a:r>
              <a:rPr lang="en-US" dirty="0">
                <a:solidFill>
                  <a:srgbClr val="265484"/>
                </a:solidFill>
              </a:rPr>
              <a:t>FAMS</a:t>
            </a:r>
          </a:p>
        </p:txBody>
      </p:sp>
      <p:pic>
        <p:nvPicPr>
          <p:cNvPr id="8" name="Content Placeholder 7">
            <a:extLst>
              <a:ext uri="{FF2B5EF4-FFF2-40B4-BE49-F238E27FC236}">
                <a16:creationId xmlns:a16="http://schemas.microsoft.com/office/drawing/2014/main" id="{2CE55AAE-8A58-F098-0098-FC3AC748A6F4}"/>
              </a:ext>
            </a:extLst>
          </p:cNvPr>
          <p:cNvPicPr>
            <a:picLocks noGrp="1" noChangeAspect="1"/>
          </p:cNvPicPr>
          <p:nvPr>
            <p:ph idx="1"/>
          </p:nvPr>
        </p:nvPicPr>
        <p:blipFill>
          <a:blip r:embed="rId2"/>
          <a:stretch>
            <a:fillRect/>
          </a:stretch>
        </p:blipFill>
        <p:spPr>
          <a:xfrm>
            <a:off x="76201" y="1143000"/>
            <a:ext cx="9476690" cy="5105400"/>
          </a:xfrm>
        </p:spPr>
      </p:pic>
    </p:spTree>
    <p:extLst>
      <p:ext uri="{BB962C8B-B14F-4D97-AF65-F5344CB8AC3E}">
        <p14:creationId xmlns:p14="http://schemas.microsoft.com/office/powerpoint/2010/main" val="34133537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888" y="768349"/>
            <a:ext cx="7886700" cy="2852737"/>
          </a:xfrm>
        </p:spPr>
        <p:txBody>
          <a:bodyPr>
            <a:noAutofit/>
          </a:bodyPr>
          <a:lstStyle/>
          <a:p>
            <a:pPr algn="ctr"/>
            <a:br>
              <a:rPr lang="en-US" sz="3300" dirty="0"/>
            </a:br>
            <a:br>
              <a:rPr lang="en-US" sz="3300" dirty="0"/>
            </a:br>
            <a:br>
              <a:rPr lang="en-US" sz="3300" dirty="0"/>
            </a:br>
            <a:r>
              <a:rPr lang="en-US" sz="3300" dirty="0"/>
              <a:t>Questions ?</a:t>
            </a:r>
            <a:br>
              <a:rPr lang="en-US" sz="3300" dirty="0"/>
            </a:br>
            <a:br>
              <a:rPr lang="en-US" sz="3300" dirty="0"/>
            </a:br>
            <a:br>
              <a:rPr lang="en-US" sz="3300" dirty="0"/>
            </a:br>
            <a:endParaRPr lang="en-US" sz="3300" dirty="0"/>
          </a:p>
        </p:txBody>
      </p:sp>
      <p:sp>
        <p:nvSpPr>
          <p:cNvPr id="3" name="Text Placeholder 2">
            <a:extLst>
              <a:ext uri="{FF2B5EF4-FFF2-40B4-BE49-F238E27FC236}">
                <a16:creationId xmlns:a16="http://schemas.microsoft.com/office/drawing/2014/main" id="{7D540A30-349F-2B97-7547-A84959AA99D3}"/>
              </a:ext>
            </a:extLst>
          </p:cNvPr>
          <p:cNvSpPr>
            <a:spLocks noGrp="1"/>
          </p:cNvSpPr>
          <p:nvPr>
            <p:ph type="body" idx="1"/>
          </p:nvPr>
        </p:nvSpPr>
        <p:spPr/>
        <p:txBody>
          <a:bodyPr/>
          <a:lstStyle/>
          <a:p>
            <a:endParaRPr lang="en-US"/>
          </a:p>
        </p:txBody>
      </p:sp>
      <p:pic>
        <p:nvPicPr>
          <p:cNvPr id="4" name="Graphic 3" descr="Customer review with solid fill">
            <a:extLst>
              <a:ext uri="{FF2B5EF4-FFF2-40B4-BE49-F238E27FC236}">
                <a16:creationId xmlns:a16="http://schemas.microsoft.com/office/drawing/2014/main" id="{5C629FCF-223D-5176-3879-B9EC4EAD774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124200" y="2552701"/>
            <a:ext cx="2743200" cy="2743200"/>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9E22E5E-E282-ACFD-7100-556776454AE1}"/>
              </a:ext>
            </a:extLst>
          </p:cNvPr>
          <p:cNvSpPr txBox="1"/>
          <p:nvPr/>
        </p:nvSpPr>
        <p:spPr>
          <a:xfrm>
            <a:off x="1676400" y="1066800"/>
            <a:ext cx="5791200" cy="1477328"/>
          </a:xfrm>
          <a:prstGeom prst="rect">
            <a:avLst/>
          </a:prstGeom>
          <a:noFill/>
        </p:spPr>
        <p:txBody>
          <a:bodyPr wrap="square" rtlCol="0">
            <a:spAutoFit/>
          </a:bodyPr>
          <a:lstStyle/>
          <a:p>
            <a:pPr algn="ctr"/>
            <a:r>
              <a:rPr lang="en-US" sz="3000" dirty="0">
                <a:latin typeface="Arial" panose="020B0604020202020204" pitchFamily="34" charset="0"/>
                <a:cs typeface="Arial" panose="020B0604020202020204" pitchFamily="34" charset="0"/>
              </a:rPr>
              <a:t>BREAK</a:t>
            </a:r>
          </a:p>
          <a:p>
            <a:pPr algn="ctr"/>
            <a:endParaRPr lang="en-US" sz="3000" dirty="0">
              <a:latin typeface="Arial" panose="020B0604020202020204" pitchFamily="34" charset="0"/>
              <a:cs typeface="Arial" panose="020B0604020202020204" pitchFamily="34" charset="0"/>
            </a:endParaRPr>
          </a:p>
          <a:p>
            <a:pPr algn="ctr"/>
            <a:r>
              <a:rPr lang="en-US" sz="3000" dirty="0">
                <a:latin typeface="Arial" panose="020B0604020202020204" pitchFamily="34" charset="0"/>
                <a:cs typeface="Arial" panose="020B0604020202020204" pitchFamily="34" charset="0"/>
              </a:rPr>
              <a:t>will resume at 9:50</a:t>
            </a:r>
          </a:p>
        </p:txBody>
      </p:sp>
      <p:pic>
        <p:nvPicPr>
          <p:cNvPr id="3" name="Graphic 2" descr="Alarm clock with solid fill">
            <a:extLst>
              <a:ext uri="{FF2B5EF4-FFF2-40B4-BE49-F238E27FC236}">
                <a16:creationId xmlns:a16="http://schemas.microsoft.com/office/drawing/2014/main" id="{28BA0BA8-396E-B2C5-4377-BC70474D59B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914650" y="2237422"/>
            <a:ext cx="3314700" cy="3314700"/>
          </a:xfrm>
          <a:prstGeom prst="rect">
            <a:avLst/>
          </a:prstGeom>
        </p:spPr>
      </p:pic>
    </p:spTree>
    <p:extLst>
      <p:ext uri="{BB962C8B-B14F-4D97-AF65-F5344CB8AC3E}">
        <p14:creationId xmlns:p14="http://schemas.microsoft.com/office/powerpoint/2010/main" val="22405264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8" y="3581400"/>
            <a:ext cx="7772400" cy="1470025"/>
          </a:xfrm>
        </p:spPr>
        <p:txBody>
          <a:bodyPr>
            <a:normAutofit/>
          </a:bodyPr>
          <a:lstStyle/>
          <a:p>
            <a:br>
              <a:rPr lang="en-US" sz="3600" dirty="0">
                <a:latin typeface="Times New Roman" pitchFamily="18" charset="0"/>
              </a:rPr>
            </a:br>
            <a:endParaRPr lang="en-US" dirty="0"/>
          </a:p>
        </p:txBody>
      </p:sp>
      <p:pic>
        <p:nvPicPr>
          <p:cNvPr id="4" name="Picture 3" descr="A picture containing text, clipart&#10;&#10;Description automatically generated">
            <a:extLst>
              <a:ext uri="{FF2B5EF4-FFF2-40B4-BE49-F238E27FC236}">
                <a16:creationId xmlns:a16="http://schemas.microsoft.com/office/drawing/2014/main" id="{F3E38177-4D0E-4F0B-9FAA-8F5F222A288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15082" y="1471014"/>
            <a:ext cx="5513832" cy="2845398"/>
          </a:xfrm>
          <a:prstGeom prst="rect">
            <a:avLst/>
          </a:prstGeom>
        </p:spPr>
      </p:pic>
    </p:spTree>
    <p:extLst>
      <p:ext uri="{BB962C8B-B14F-4D97-AF65-F5344CB8AC3E}">
        <p14:creationId xmlns:p14="http://schemas.microsoft.com/office/powerpoint/2010/main" val="15536018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6804F967-D581-4C3F-8AD0-9624EAE08AB1}"/>
              </a:ext>
            </a:extLst>
          </p:cNvPr>
          <p:cNvSpPr>
            <a:spLocks noGrp="1" noChangeArrowheads="1"/>
          </p:cNvSpPr>
          <p:nvPr>
            <p:ph type="title"/>
          </p:nvPr>
        </p:nvSpPr>
        <p:spPr>
          <a:xfrm>
            <a:off x="1371600" y="1063228"/>
            <a:ext cx="6229350" cy="479822"/>
          </a:xfrm>
        </p:spPr>
        <p:txBody>
          <a:bodyPr>
            <a:normAutofit fontScale="90000"/>
          </a:bodyPr>
          <a:lstStyle/>
          <a:p>
            <a:pPr eaLnBrk="1" hangingPunct="1"/>
            <a:br>
              <a:rPr lang="en-US" altLang="en-US" sz="1800" dirty="0">
                <a:solidFill>
                  <a:srgbClr val="B06000"/>
                </a:solidFill>
                <a:latin typeface="Arial" panose="020B0604020202020204" pitchFamily="34" charset="0"/>
                <a:ea typeface="ＭＳ Ｐゴシック" panose="020B0600070205080204" pitchFamily="34" charset="-128"/>
                <a:cs typeface="Arial" panose="020B0604020202020204" pitchFamily="34" charset="0"/>
              </a:rPr>
            </a:br>
            <a:endParaRPr lang="en-US" altLang="en-US" sz="1800" dirty="0">
              <a:solidFill>
                <a:srgbClr val="B06000"/>
              </a:solidFill>
              <a:latin typeface="Times New Roman" panose="02020603050405020304" pitchFamily="18" charset="0"/>
              <a:ea typeface="ＭＳ Ｐゴシック" panose="020B0600070205080204" pitchFamily="34" charset="-128"/>
              <a:cs typeface="Arial" panose="020B0604020202020204" pitchFamily="34" charset="0"/>
            </a:endParaRPr>
          </a:p>
        </p:txBody>
      </p:sp>
      <p:sp>
        <p:nvSpPr>
          <p:cNvPr id="50179" name="Text Box 8">
            <a:extLst>
              <a:ext uri="{FF2B5EF4-FFF2-40B4-BE49-F238E27FC236}">
                <a16:creationId xmlns:a16="http://schemas.microsoft.com/office/drawing/2014/main" id="{170D7CAF-CB1A-4316-A268-BAD11D5FCE67}"/>
              </a:ext>
            </a:extLst>
          </p:cNvPr>
          <p:cNvSpPr txBox="1">
            <a:spLocks noChangeArrowheads="1"/>
          </p:cNvSpPr>
          <p:nvPr/>
        </p:nvSpPr>
        <p:spPr bwMode="auto">
          <a:xfrm>
            <a:off x="233312" y="2057400"/>
            <a:ext cx="8677369" cy="3508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nchor="t">
            <a:spAutoFit/>
          </a:bodyPr>
          <a:lstStyle>
            <a:lvl1pPr marL="400050" indent="-285750">
              <a:spcBef>
                <a:spcPct val="20000"/>
              </a:spcBef>
              <a:buClr>
                <a:srgbClr val="CC6600"/>
              </a:buClr>
              <a:buChar char="•"/>
              <a:tabLst>
                <a:tab pos="342900" algn="l"/>
              </a:tabLst>
              <a:defRPr sz="3200" b="1">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Clr>
                <a:srgbClr val="CC6600"/>
              </a:buClr>
              <a:buChar char="–"/>
              <a:tabLst>
                <a:tab pos="342900" algn="l"/>
              </a:tabLst>
              <a:defRPr sz="2800" b="1">
                <a:solidFill>
                  <a:schemeClr val="tx1"/>
                </a:solidFill>
                <a:latin typeface="Arial" panose="020B0604020202020204" pitchFamily="34" charset="0"/>
                <a:ea typeface="ＭＳ Ｐゴシック" panose="020B0600070205080204" pitchFamily="34" charset="-128"/>
                <a:cs typeface="Arial" panose="020B0604020202020204" pitchFamily="34" charset="0"/>
              </a:defRPr>
            </a:lvl2pPr>
            <a:lvl3pPr marL="1143000" indent="-228600">
              <a:spcBef>
                <a:spcPct val="20000"/>
              </a:spcBef>
              <a:buClr>
                <a:srgbClr val="CC6600"/>
              </a:buClr>
              <a:buChar char="•"/>
              <a:tabLst>
                <a:tab pos="342900" algn="l"/>
              </a:tabLst>
              <a:defRPr sz="24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3pPr>
            <a:lvl4pPr marL="1600200" indent="-228600">
              <a:spcBef>
                <a:spcPct val="20000"/>
              </a:spcBef>
              <a:buClr>
                <a:srgbClr val="CC6600"/>
              </a:buClr>
              <a:buChar char="–"/>
              <a:tabLst>
                <a:tab pos="342900" algn="l"/>
              </a:tabLst>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4pPr>
            <a:lvl5pPr marL="2057400" indent="-228600">
              <a:spcBef>
                <a:spcPct val="20000"/>
              </a:spcBef>
              <a:buClr>
                <a:srgbClr val="CC6600"/>
              </a:buClr>
              <a:buChar char="»"/>
              <a:tabLst>
                <a:tab pos="342900" algn="l"/>
              </a:tabLst>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5pPr>
            <a:lvl6pPr marL="2514600" indent="-228600" eaLnBrk="0" fontAlgn="base" hangingPunct="0">
              <a:spcBef>
                <a:spcPct val="20000"/>
              </a:spcBef>
              <a:spcAft>
                <a:spcPct val="0"/>
              </a:spcAft>
              <a:buClr>
                <a:srgbClr val="CC6600"/>
              </a:buClr>
              <a:buChar char="»"/>
              <a:tabLst>
                <a:tab pos="342900" algn="l"/>
              </a:tabLst>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6pPr>
            <a:lvl7pPr marL="2971800" indent="-228600" eaLnBrk="0" fontAlgn="base" hangingPunct="0">
              <a:spcBef>
                <a:spcPct val="20000"/>
              </a:spcBef>
              <a:spcAft>
                <a:spcPct val="0"/>
              </a:spcAft>
              <a:buClr>
                <a:srgbClr val="CC6600"/>
              </a:buClr>
              <a:buChar char="»"/>
              <a:tabLst>
                <a:tab pos="342900" algn="l"/>
              </a:tabLst>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7pPr>
            <a:lvl8pPr marL="3429000" indent="-228600" eaLnBrk="0" fontAlgn="base" hangingPunct="0">
              <a:spcBef>
                <a:spcPct val="20000"/>
              </a:spcBef>
              <a:spcAft>
                <a:spcPct val="0"/>
              </a:spcAft>
              <a:buClr>
                <a:srgbClr val="CC6600"/>
              </a:buClr>
              <a:buChar char="»"/>
              <a:tabLst>
                <a:tab pos="342900" algn="l"/>
              </a:tabLst>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8pPr>
            <a:lvl9pPr marL="3886200" indent="-228600" eaLnBrk="0" fontAlgn="base" hangingPunct="0">
              <a:spcBef>
                <a:spcPct val="20000"/>
              </a:spcBef>
              <a:spcAft>
                <a:spcPct val="0"/>
              </a:spcAft>
              <a:buClr>
                <a:srgbClr val="CC6600"/>
              </a:buClr>
              <a:buChar char="»"/>
              <a:tabLst>
                <a:tab pos="342900" algn="l"/>
              </a:tabLst>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9pPr>
          </a:lstStyle>
          <a:p>
            <a:pPr eaLnBrk="1" hangingPunct="1">
              <a:spcBef>
                <a:spcPct val="0"/>
              </a:spcBef>
              <a:spcAft>
                <a:spcPts val="900"/>
              </a:spcAft>
              <a:buClr>
                <a:srgbClr val="00B050"/>
              </a:buClr>
            </a:pPr>
            <a:r>
              <a:rPr lang="en-US" altLang="en-US" sz="2400" b="0" dirty="0">
                <a:ea typeface="ＭＳ Ｐゴシック"/>
              </a:rPr>
              <a:t>Academic eligibility standards for the 2026 </a:t>
            </a:r>
          </a:p>
          <a:p>
            <a:pPr lvl="1">
              <a:spcBef>
                <a:spcPct val="0"/>
              </a:spcBef>
              <a:buClr>
                <a:srgbClr val="00B050"/>
              </a:buClr>
              <a:buFont typeface="Arial" panose="020B0604020202020204" pitchFamily="34" charset="0"/>
              <a:buChar char="•"/>
            </a:pPr>
            <a:r>
              <a:rPr lang="en-US" altLang="en-US" sz="2400" b="0" dirty="0">
                <a:ea typeface="ＭＳ Ｐゴシック"/>
              </a:rPr>
              <a:t>3.0 overall and 3.0 core high school grade point average</a:t>
            </a:r>
          </a:p>
          <a:p>
            <a:pPr lvl="1">
              <a:spcBef>
                <a:spcPct val="0"/>
              </a:spcBef>
              <a:buClr>
                <a:srgbClr val="00B050"/>
              </a:buClr>
              <a:buFont typeface="Arial" panose="020B0604020202020204" pitchFamily="34" charset="0"/>
              <a:buChar char="•"/>
            </a:pPr>
            <a:r>
              <a:rPr lang="en-US" altLang="en-US" sz="2400" b="0" dirty="0">
                <a:ea typeface="ＭＳ Ｐゴシック"/>
              </a:rPr>
              <a:t>Core course requirements (4 English, 4 Math, 4 Social Studies, 3 Science)</a:t>
            </a:r>
          </a:p>
          <a:p>
            <a:pPr lvl="1">
              <a:spcBef>
                <a:spcPct val="0"/>
              </a:spcBef>
              <a:buClr>
                <a:srgbClr val="00B050"/>
              </a:buClr>
              <a:buFont typeface="Arial" panose="020B0604020202020204" pitchFamily="34" charset="0"/>
              <a:buChar char="•"/>
            </a:pPr>
            <a:r>
              <a:rPr lang="en-US" altLang="en-US" sz="2400" b="0" dirty="0">
                <a:ea typeface="ＭＳ Ｐゴシック"/>
              </a:rPr>
              <a:t>21 ACT Composite with a minimum 19 in each subject area </a:t>
            </a:r>
            <a:r>
              <a:rPr lang="en-US" altLang="en-US" sz="2400" dirty="0">
                <a:ea typeface="ＭＳ Ｐゴシック"/>
              </a:rPr>
              <a:t>OR</a:t>
            </a:r>
            <a:r>
              <a:rPr lang="en-US" altLang="en-US" sz="2400" b="0" dirty="0">
                <a:ea typeface="ＭＳ Ｐゴシック"/>
              </a:rPr>
              <a:t> </a:t>
            </a:r>
          </a:p>
          <a:p>
            <a:pPr lvl="1">
              <a:spcBef>
                <a:spcPct val="0"/>
              </a:spcBef>
              <a:buClr>
                <a:srgbClr val="00B050"/>
              </a:buClr>
              <a:buFont typeface="Arial" panose="020B0604020202020204" pitchFamily="34" charset="0"/>
              <a:buChar char="•"/>
            </a:pPr>
            <a:r>
              <a:rPr lang="en-US" altLang="en-US" sz="2400" b="0" dirty="0">
                <a:ea typeface="ＭＳ Ｐゴシック"/>
              </a:rPr>
              <a:t>1080 SAT Total Score with minimum of 510 EBRW and 510 Math</a:t>
            </a:r>
          </a:p>
          <a:p>
            <a:pPr lvl="1">
              <a:spcBef>
                <a:spcPct val="0"/>
              </a:spcBef>
              <a:spcAft>
                <a:spcPts val="900"/>
              </a:spcAft>
              <a:buClr>
                <a:srgbClr val="00B050"/>
              </a:buClr>
              <a:buFont typeface="Arial" panose="020B0604020202020204" pitchFamily="34" charset="0"/>
              <a:buChar char="•"/>
            </a:pPr>
            <a:r>
              <a:rPr lang="en-US" altLang="en-US" sz="2400" b="0" dirty="0">
                <a:ea typeface="ＭＳ Ｐゴシック"/>
              </a:rPr>
              <a:t>Super scoring permitted</a:t>
            </a:r>
            <a:endParaRPr lang="en-US" altLang="en-US" sz="1100" b="0" dirty="0"/>
          </a:p>
        </p:txBody>
      </p:sp>
      <p:pic>
        <p:nvPicPr>
          <p:cNvPr id="50180" name="Picture 2" descr="A picture containing drawing&#10;&#10;Description automatically generated">
            <a:extLst>
              <a:ext uri="{FF2B5EF4-FFF2-40B4-BE49-F238E27FC236}">
                <a16:creationId xmlns:a16="http://schemas.microsoft.com/office/drawing/2014/main" id="{471244E6-2C45-4C10-94BF-88F55783A16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50391" y="228600"/>
            <a:ext cx="2843213"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4">
            <p14:nvContentPartPr>
              <p14:cNvPr id="3" name="Ink 2">
                <a:extLst>
                  <a:ext uri="{FF2B5EF4-FFF2-40B4-BE49-F238E27FC236}">
                    <a16:creationId xmlns:a16="http://schemas.microsoft.com/office/drawing/2014/main" id="{A238C1E9-ACDD-704D-63D0-E90AC7E3B017}"/>
                  </a:ext>
                </a:extLst>
              </p14:cNvPr>
              <p14:cNvContentPartPr/>
              <p14:nvPr/>
            </p14:nvContentPartPr>
            <p14:xfrm>
              <a:off x="-2169996" y="1118405"/>
              <a:ext cx="360" cy="360"/>
            </p14:xfrm>
          </p:contentPart>
        </mc:Choice>
        <mc:Fallback xmlns="">
          <p:pic>
            <p:nvPicPr>
              <p:cNvPr id="3" name="Ink 2">
                <a:extLst>
                  <a:ext uri="{FF2B5EF4-FFF2-40B4-BE49-F238E27FC236}">
                    <a16:creationId xmlns:a16="http://schemas.microsoft.com/office/drawing/2014/main" id="{A238C1E9-ACDD-704D-63D0-E90AC7E3B017}"/>
                  </a:ext>
                </a:extLst>
              </p:cNvPr>
              <p:cNvPicPr/>
              <p:nvPr/>
            </p:nvPicPr>
            <p:blipFill>
              <a:blip r:embed="rId7"/>
              <a:stretch>
                <a:fillRect/>
              </a:stretch>
            </p:blipFill>
            <p:spPr>
              <a:xfrm>
                <a:off x="-2205636" y="1046405"/>
                <a:ext cx="72000" cy="144000"/>
              </a:xfrm>
              <a:prstGeom prst="rect">
                <a:avLst/>
              </a:prstGeom>
            </p:spPr>
          </p:pic>
        </mc:Fallback>
      </mc:AlternateContent>
    </p:spTree>
    <p:extLst>
      <p:ext uri="{BB962C8B-B14F-4D97-AF65-F5344CB8AC3E}">
        <p14:creationId xmlns:p14="http://schemas.microsoft.com/office/powerpoint/2010/main" val="23405906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8B2748-6D5D-0BD2-AC60-7C4AAE3D8C75}"/>
            </a:ext>
          </a:extLst>
        </p:cNvPr>
        <p:cNvGrpSpPr/>
        <p:nvPr/>
      </p:nvGrpSpPr>
      <p:grpSpPr>
        <a:xfrm>
          <a:off x="0" y="0"/>
          <a:ext cx="0" cy="0"/>
          <a:chOff x="0" y="0"/>
          <a:chExt cx="0" cy="0"/>
        </a:xfrm>
      </p:grpSpPr>
      <p:sp>
        <p:nvSpPr>
          <p:cNvPr id="50178" name="Rectangle 2">
            <a:extLst>
              <a:ext uri="{FF2B5EF4-FFF2-40B4-BE49-F238E27FC236}">
                <a16:creationId xmlns:a16="http://schemas.microsoft.com/office/drawing/2014/main" id="{58D29A56-4CEC-3AE5-729C-5E1E26312B9A}"/>
              </a:ext>
            </a:extLst>
          </p:cNvPr>
          <p:cNvSpPr>
            <a:spLocks noGrp="1" noChangeArrowheads="1"/>
          </p:cNvSpPr>
          <p:nvPr>
            <p:ph type="title"/>
          </p:nvPr>
        </p:nvSpPr>
        <p:spPr>
          <a:xfrm>
            <a:off x="1371600" y="1063228"/>
            <a:ext cx="6229350" cy="479822"/>
          </a:xfrm>
        </p:spPr>
        <p:txBody>
          <a:bodyPr>
            <a:normAutofit fontScale="90000"/>
          </a:bodyPr>
          <a:lstStyle/>
          <a:p>
            <a:pPr eaLnBrk="1" hangingPunct="1"/>
            <a:br>
              <a:rPr lang="en-US" altLang="en-US" sz="1800" dirty="0">
                <a:solidFill>
                  <a:srgbClr val="B06000"/>
                </a:solidFill>
                <a:latin typeface="Arial" panose="020B0604020202020204" pitchFamily="34" charset="0"/>
                <a:ea typeface="ＭＳ Ｐゴシック" panose="020B0600070205080204" pitchFamily="34" charset="-128"/>
                <a:cs typeface="Arial" panose="020B0604020202020204" pitchFamily="34" charset="0"/>
              </a:rPr>
            </a:br>
            <a:endParaRPr lang="en-US" altLang="en-US" sz="1800" dirty="0">
              <a:solidFill>
                <a:srgbClr val="B06000"/>
              </a:solidFill>
              <a:latin typeface="Times New Roman" panose="02020603050405020304" pitchFamily="18" charset="0"/>
              <a:ea typeface="ＭＳ Ｐゴシック" panose="020B0600070205080204" pitchFamily="34" charset="-128"/>
              <a:cs typeface="Arial" panose="020B0604020202020204" pitchFamily="34" charset="0"/>
            </a:endParaRPr>
          </a:p>
        </p:txBody>
      </p:sp>
      <p:sp>
        <p:nvSpPr>
          <p:cNvPr id="50179" name="Text Box 8">
            <a:extLst>
              <a:ext uri="{FF2B5EF4-FFF2-40B4-BE49-F238E27FC236}">
                <a16:creationId xmlns:a16="http://schemas.microsoft.com/office/drawing/2014/main" id="{B3DA9E58-EF30-AA3B-675C-DF0008ECB686}"/>
              </a:ext>
            </a:extLst>
          </p:cNvPr>
          <p:cNvSpPr txBox="1">
            <a:spLocks noChangeArrowheads="1"/>
          </p:cNvSpPr>
          <p:nvPr/>
        </p:nvSpPr>
        <p:spPr bwMode="auto">
          <a:xfrm>
            <a:off x="228600" y="2057400"/>
            <a:ext cx="8677369" cy="2146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nchor="t">
            <a:spAutoFit/>
          </a:bodyPr>
          <a:lstStyle>
            <a:lvl1pPr marL="400050" indent="-285750">
              <a:spcBef>
                <a:spcPct val="20000"/>
              </a:spcBef>
              <a:buClr>
                <a:srgbClr val="CC6600"/>
              </a:buClr>
              <a:buChar char="•"/>
              <a:tabLst>
                <a:tab pos="342900" algn="l"/>
              </a:tabLst>
              <a:defRPr sz="3200" b="1">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Clr>
                <a:srgbClr val="CC6600"/>
              </a:buClr>
              <a:buChar char="–"/>
              <a:tabLst>
                <a:tab pos="342900" algn="l"/>
              </a:tabLst>
              <a:defRPr sz="2800" b="1">
                <a:solidFill>
                  <a:schemeClr val="tx1"/>
                </a:solidFill>
                <a:latin typeface="Arial" panose="020B0604020202020204" pitchFamily="34" charset="0"/>
                <a:ea typeface="ＭＳ Ｐゴシック" panose="020B0600070205080204" pitchFamily="34" charset="-128"/>
                <a:cs typeface="Arial" panose="020B0604020202020204" pitchFamily="34" charset="0"/>
              </a:defRPr>
            </a:lvl2pPr>
            <a:lvl3pPr marL="1143000" indent="-228600">
              <a:spcBef>
                <a:spcPct val="20000"/>
              </a:spcBef>
              <a:buClr>
                <a:srgbClr val="CC6600"/>
              </a:buClr>
              <a:buChar char="•"/>
              <a:tabLst>
                <a:tab pos="342900" algn="l"/>
              </a:tabLst>
              <a:defRPr sz="24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3pPr>
            <a:lvl4pPr marL="1600200" indent="-228600">
              <a:spcBef>
                <a:spcPct val="20000"/>
              </a:spcBef>
              <a:buClr>
                <a:srgbClr val="CC6600"/>
              </a:buClr>
              <a:buChar char="–"/>
              <a:tabLst>
                <a:tab pos="342900" algn="l"/>
              </a:tabLst>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4pPr>
            <a:lvl5pPr marL="2057400" indent="-228600">
              <a:spcBef>
                <a:spcPct val="20000"/>
              </a:spcBef>
              <a:buClr>
                <a:srgbClr val="CC6600"/>
              </a:buClr>
              <a:buChar char="»"/>
              <a:tabLst>
                <a:tab pos="342900" algn="l"/>
              </a:tabLst>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5pPr>
            <a:lvl6pPr marL="2514600" indent="-228600" eaLnBrk="0" fontAlgn="base" hangingPunct="0">
              <a:spcBef>
                <a:spcPct val="20000"/>
              </a:spcBef>
              <a:spcAft>
                <a:spcPct val="0"/>
              </a:spcAft>
              <a:buClr>
                <a:srgbClr val="CC6600"/>
              </a:buClr>
              <a:buChar char="»"/>
              <a:tabLst>
                <a:tab pos="342900" algn="l"/>
              </a:tabLst>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6pPr>
            <a:lvl7pPr marL="2971800" indent="-228600" eaLnBrk="0" fontAlgn="base" hangingPunct="0">
              <a:spcBef>
                <a:spcPct val="20000"/>
              </a:spcBef>
              <a:spcAft>
                <a:spcPct val="0"/>
              </a:spcAft>
              <a:buClr>
                <a:srgbClr val="CC6600"/>
              </a:buClr>
              <a:buChar char="»"/>
              <a:tabLst>
                <a:tab pos="342900" algn="l"/>
              </a:tabLst>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7pPr>
            <a:lvl8pPr marL="3429000" indent="-228600" eaLnBrk="0" fontAlgn="base" hangingPunct="0">
              <a:spcBef>
                <a:spcPct val="20000"/>
              </a:spcBef>
              <a:spcAft>
                <a:spcPct val="0"/>
              </a:spcAft>
              <a:buClr>
                <a:srgbClr val="CC6600"/>
              </a:buClr>
              <a:buChar char="»"/>
              <a:tabLst>
                <a:tab pos="342900" algn="l"/>
              </a:tabLst>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8pPr>
            <a:lvl9pPr marL="3886200" indent="-228600" eaLnBrk="0" fontAlgn="base" hangingPunct="0">
              <a:spcBef>
                <a:spcPct val="20000"/>
              </a:spcBef>
              <a:spcAft>
                <a:spcPct val="0"/>
              </a:spcAft>
              <a:buClr>
                <a:srgbClr val="CC6600"/>
              </a:buClr>
              <a:buChar char="»"/>
              <a:tabLst>
                <a:tab pos="342900" algn="l"/>
              </a:tabLst>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9pPr>
          </a:lstStyle>
          <a:p>
            <a:pPr>
              <a:spcBef>
                <a:spcPct val="0"/>
              </a:spcBef>
              <a:spcAft>
                <a:spcPts val="900"/>
              </a:spcAft>
              <a:buClr>
                <a:srgbClr val="00B050"/>
              </a:buClr>
            </a:pPr>
            <a:r>
              <a:rPr lang="en-US" altLang="en-US" sz="2000" b="0" dirty="0">
                <a:ea typeface="ＭＳ Ｐゴシック"/>
              </a:rPr>
              <a:t>Final test dates to establish scholarship eligibility for 2026 July 2026 for the ACT;  June 2026 for the SAT</a:t>
            </a:r>
          </a:p>
          <a:p>
            <a:pPr>
              <a:spcBef>
                <a:spcPct val="0"/>
              </a:spcBef>
              <a:spcAft>
                <a:spcPts val="900"/>
              </a:spcAft>
              <a:buClr>
                <a:srgbClr val="00B050"/>
              </a:buClr>
            </a:pPr>
            <a:r>
              <a:rPr lang="en-US" altLang="en-US" sz="2000" b="0" dirty="0">
                <a:ea typeface="ＭＳ Ｐゴシック"/>
              </a:rPr>
              <a:t>2026-2027 Free Application for Federal Student Aid (FAFSA) must be filed by March 1, 2026, at </a:t>
            </a:r>
            <a:r>
              <a:rPr lang="en-US" altLang="en-US" sz="2000" b="0" dirty="0">
                <a:ea typeface="ＭＳ Ｐゴシック"/>
                <a:hlinkClick r:id="rId3"/>
              </a:rPr>
              <a:t>studentaid.gov/fafsa</a:t>
            </a:r>
            <a:r>
              <a:rPr lang="en-US" altLang="en-US" sz="2000" b="0" dirty="0">
                <a:ea typeface="ＭＳ Ｐゴシック"/>
              </a:rPr>
              <a:t> </a:t>
            </a:r>
          </a:p>
          <a:p>
            <a:pPr>
              <a:spcBef>
                <a:spcPct val="0"/>
              </a:spcBef>
              <a:spcAft>
                <a:spcPts val="900"/>
              </a:spcAft>
              <a:buClr>
                <a:srgbClr val="00B050"/>
              </a:buClr>
            </a:pPr>
            <a:r>
              <a:rPr lang="en-US" altLang="en-US" sz="2000" b="0" dirty="0">
                <a:ea typeface="ＭＳ Ｐゴシック"/>
              </a:rPr>
              <a:t>Promise Scholarship application must be completed on the WVSAM system by March 1, 2026, at</a:t>
            </a:r>
            <a:r>
              <a:rPr lang="en-US" altLang="en-US" sz="2000" b="0" dirty="0">
                <a:solidFill>
                  <a:schemeClr val="hlink"/>
                </a:solidFill>
                <a:ea typeface="ＭＳ Ｐゴシック"/>
              </a:rPr>
              <a:t> </a:t>
            </a:r>
            <a:r>
              <a:rPr lang="en-US" altLang="en-US" sz="2000" b="0" u="sng" dirty="0">
                <a:solidFill>
                  <a:schemeClr val="hlink"/>
                </a:solidFill>
                <a:ea typeface="ＭＳ Ｐゴシック"/>
                <a:hlinkClick r:id="rId4"/>
              </a:rPr>
              <a:t>cfwv.com/promise </a:t>
            </a:r>
            <a:endParaRPr lang="en-US" altLang="en-US" sz="2000" b="0" dirty="0">
              <a:ea typeface="ＭＳ Ｐゴシック"/>
            </a:endParaRPr>
          </a:p>
        </p:txBody>
      </p:sp>
      <p:pic>
        <p:nvPicPr>
          <p:cNvPr id="50180" name="Picture 2" descr="A picture containing drawing&#10;&#10;Description automatically generated">
            <a:extLst>
              <a:ext uri="{FF2B5EF4-FFF2-40B4-BE49-F238E27FC236}">
                <a16:creationId xmlns:a16="http://schemas.microsoft.com/office/drawing/2014/main" id="{7D96157F-1D1B-385E-6765-80AFA027ECE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50391" y="228600"/>
            <a:ext cx="2843213"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6">
            <p14:nvContentPartPr>
              <p14:cNvPr id="3" name="Ink 2">
                <a:extLst>
                  <a:ext uri="{FF2B5EF4-FFF2-40B4-BE49-F238E27FC236}">
                    <a16:creationId xmlns:a16="http://schemas.microsoft.com/office/drawing/2014/main" id="{A33A6171-F924-E14C-73D5-D7D5C11B512D}"/>
                  </a:ext>
                </a:extLst>
              </p14:cNvPr>
              <p14:cNvContentPartPr/>
              <p14:nvPr/>
            </p14:nvContentPartPr>
            <p14:xfrm>
              <a:off x="-2169996" y="1118405"/>
              <a:ext cx="360" cy="360"/>
            </p14:xfrm>
          </p:contentPart>
        </mc:Choice>
        <mc:Fallback xmlns="">
          <p:pic>
            <p:nvPicPr>
              <p:cNvPr id="3" name="Ink 2">
                <a:extLst>
                  <a:ext uri="{FF2B5EF4-FFF2-40B4-BE49-F238E27FC236}">
                    <a16:creationId xmlns:a16="http://schemas.microsoft.com/office/drawing/2014/main" id="{A33A6171-F924-E14C-73D5-D7D5C11B512D}"/>
                  </a:ext>
                </a:extLst>
              </p:cNvPr>
              <p:cNvPicPr/>
              <p:nvPr/>
            </p:nvPicPr>
            <p:blipFill>
              <a:blip r:embed="rId7"/>
              <a:stretch>
                <a:fillRect/>
              </a:stretch>
            </p:blipFill>
            <p:spPr>
              <a:xfrm>
                <a:off x="-2205996" y="1046405"/>
                <a:ext cx="72000" cy="144000"/>
              </a:xfrm>
              <a:prstGeom prst="rect">
                <a:avLst/>
              </a:prstGeom>
            </p:spPr>
          </p:pic>
        </mc:Fallback>
      </mc:AlternateContent>
    </p:spTree>
    <p:extLst>
      <p:ext uri="{BB962C8B-B14F-4D97-AF65-F5344CB8AC3E}">
        <p14:creationId xmlns:p14="http://schemas.microsoft.com/office/powerpoint/2010/main" val="29901194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Content Placeholder 9">
            <a:extLst>
              <a:ext uri="{FF2B5EF4-FFF2-40B4-BE49-F238E27FC236}">
                <a16:creationId xmlns:a16="http://schemas.microsoft.com/office/drawing/2014/main" id="{746E9428-401B-4234-82BF-80CFDCC594F9}"/>
              </a:ext>
            </a:extLst>
          </p:cNvPr>
          <p:cNvSpPr>
            <a:spLocks noGrp="1" noChangeArrowheads="1"/>
          </p:cNvSpPr>
          <p:nvPr>
            <p:ph idx="1"/>
          </p:nvPr>
        </p:nvSpPr>
        <p:spPr>
          <a:xfrm>
            <a:off x="457200" y="2057400"/>
            <a:ext cx="8389856" cy="4135772"/>
          </a:xfrm>
        </p:spPr>
        <p:txBody>
          <a:bodyPr vert="horz" lIns="68580" tIns="34290" rIns="68580" bIns="34290" rtlCol="0" anchor="t">
            <a:normAutofit fontScale="77500" lnSpcReduction="20000"/>
          </a:bodyPr>
          <a:lstStyle/>
          <a:p>
            <a:pPr marL="0" indent="0">
              <a:lnSpc>
                <a:spcPct val="100000"/>
              </a:lnSpc>
              <a:spcBef>
                <a:spcPts val="0"/>
              </a:spcBef>
              <a:spcAft>
                <a:spcPts val="900"/>
              </a:spcAft>
              <a:buClr>
                <a:srgbClr val="92D050"/>
              </a:buClr>
              <a:buNone/>
              <a:defRPr/>
            </a:pPr>
            <a:r>
              <a:rPr lang="en-US" altLang="en-US" sz="2400" b="1" dirty="0">
                <a:latin typeface="Arial"/>
                <a:ea typeface="ＭＳ Ｐゴシック"/>
                <a:cs typeface="Times New Roman"/>
              </a:rPr>
              <a:t>Late Applicants </a:t>
            </a:r>
          </a:p>
          <a:p>
            <a:pPr marL="0" indent="0">
              <a:lnSpc>
                <a:spcPct val="100000"/>
              </a:lnSpc>
              <a:spcBef>
                <a:spcPts val="0"/>
              </a:spcBef>
              <a:spcAft>
                <a:spcPts val="900"/>
              </a:spcAft>
              <a:buClr>
                <a:srgbClr val="92D050"/>
              </a:buClr>
              <a:buNone/>
              <a:defRPr/>
            </a:pPr>
            <a:r>
              <a:rPr lang="en-US" altLang="en-US" sz="2400" dirty="0">
                <a:latin typeface="Arial"/>
                <a:ea typeface="ＭＳ Ｐゴシック"/>
                <a:cs typeface="Times New Roman"/>
              </a:rPr>
              <a:t>Students who do not apply by March 1, can still apply and be considered for Promise but would not be awarded until spring term. Late awards are contingent upon the availability of funds.</a:t>
            </a:r>
            <a:endParaRPr lang="en-US" altLang="en-US" sz="1800" dirty="0">
              <a:latin typeface="Times New Roman" panose="02020603050405020304" pitchFamily="18" charset="0"/>
              <a:ea typeface="ＭＳ Ｐゴシック" panose="020B0600070205080204" pitchFamily="34" charset="-128"/>
              <a:cs typeface="Times New Roman" panose="02020603050405020304" pitchFamily="18" charset="0"/>
            </a:endParaRPr>
          </a:p>
          <a:p>
            <a:pPr marL="0" indent="0">
              <a:lnSpc>
                <a:spcPct val="100000"/>
              </a:lnSpc>
              <a:spcBef>
                <a:spcPts val="0"/>
              </a:spcBef>
              <a:spcAft>
                <a:spcPts val="900"/>
              </a:spcAft>
              <a:buClr>
                <a:srgbClr val="92D050"/>
              </a:buClr>
              <a:buNone/>
              <a:defRPr/>
            </a:pPr>
            <a:endParaRPr lang="en-US" altLang="en-US" sz="2400" b="1" dirty="0">
              <a:latin typeface="Arial" panose="020B0604020202020204" pitchFamily="34" charset="0"/>
              <a:ea typeface="ＭＳ Ｐゴシック" panose="020B0600070205080204" pitchFamily="34" charset="-128"/>
              <a:cs typeface="Arial" panose="020B0604020202020204" pitchFamily="34" charset="0"/>
            </a:endParaRPr>
          </a:p>
          <a:p>
            <a:pPr marL="0" indent="0">
              <a:lnSpc>
                <a:spcPct val="100000"/>
              </a:lnSpc>
              <a:spcBef>
                <a:spcPts val="0"/>
              </a:spcBef>
              <a:spcAft>
                <a:spcPts val="900"/>
              </a:spcAft>
              <a:buClr>
                <a:srgbClr val="92D050"/>
              </a:buClr>
              <a:buNone/>
              <a:defRPr/>
            </a:pPr>
            <a:r>
              <a:rPr lang="en-US" altLang="en-US" sz="2400" b="1" dirty="0">
                <a:latin typeface="Arial" panose="020B0604020202020204" pitchFamily="34" charset="0"/>
                <a:ea typeface="ＭＳ Ｐゴシック" panose="020B0600070205080204" pitchFamily="34" charset="-128"/>
                <a:cs typeface="Arial" panose="020B0604020202020204" pitchFamily="34" charset="0"/>
              </a:rPr>
              <a:t>Additional Eligibility Requirements </a:t>
            </a:r>
          </a:p>
          <a:p>
            <a:pPr>
              <a:lnSpc>
                <a:spcPct val="100000"/>
              </a:lnSpc>
              <a:spcBef>
                <a:spcPts val="0"/>
              </a:spcBef>
              <a:spcAft>
                <a:spcPts val="900"/>
              </a:spcAft>
              <a:buClr>
                <a:srgbClr val="92D050"/>
              </a:buClr>
              <a:defRPr/>
            </a:pPr>
            <a:r>
              <a:rPr lang="en-US" altLang="en-US" sz="2400" dirty="0">
                <a:latin typeface="Arial"/>
                <a:ea typeface="ＭＳ Ｐゴシック"/>
                <a:cs typeface="Times New Roman"/>
              </a:rPr>
              <a:t>Graduate from a WV Public, Private High School, homeschool program</a:t>
            </a:r>
          </a:p>
          <a:p>
            <a:pPr lvl="1">
              <a:lnSpc>
                <a:spcPct val="100000"/>
              </a:lnSpc>
              <a:spcBef>
                <a:spcPts val="0"/>
              </a:spcBef>
              <a:spcAft>
                <a:spcPts val="900"/>
              </a:spcAft>
              <a:buClr>
                <a:srgbClr val="92D050"/>
              </a:buClr>
              <a:defRPr/>
            </a:pPr>
            <a:r>
              <a:rPr lang="en-US" altLang="en-US" sz="2100" dirty="0">
                <a:latin typeface="Arial"/>
                <a:ea typeface="ＭＳ Ｐゴシック"/>
                <a:cs typeface="Times New Roman"/>
              </a:rPr>
              <a:t>Micro school, learning pod, charter school are considered eligible high schools. </a:t>
            </a:r>
          </a:p>
          <a:p>
            <a:pPr>
              <a:lnSpc>
                <a:spcPct val="100000"/>
              </a:lnSpc>
              <a:spcBef>
                <a:spcPts val="0"/>
              </a:spcBef>
              <a:spcAft>
                <a:spcPts val="900"/>
              </a:spcAft>
              <a:buClr>
                <a:srgbClr val="92D050"/>
              </a:buClr>
              <a:defRPr/>
            </a:pPr>
            <a:r>
              <a:rPr lang="en-US" altLang="en-US" sz="2400" dirty="0">
                <a:latin typeface="Arial"/>
                <a:ea typeface="ＭＳ Ｐゴシック"/>
                <a:cs typeface="Times New Roman"/>
              </a:rPr>
              <a:t>Must complete half of their graduation requirements at a WV High School</a:t>
            </a:r>
          </a:p>
          <a:p>
            <a:pPr lvl="1">
              <a:lnSpc>
                <a:spcPct val="100000"/>
              </a:lnSpc>
              <a:spcBef>
                <a:spcPts val="0"/>
              </a:spcBef>
              <a:spcAft>
                <a:spcPts val="900"/>
              </a:spcAft>
              <a:buClr>
                <a:srgbClr val="92D050"/>
              </a:buClr>
              <a:defRPr/>
            </a:pPr>
            <a:r>
              <a:rPr lang="en-US" altLang="en-US" sz="2100" i="1" dirty="0">
                <a:latin typeface="Arial"/>
                <a:ea typeface="ＭＳ Ｐゴシック"/>
                <a:cs typeface="Times New Roman"/>
              </a:rPr>
              <a:t>Exception for eligible commuters, military dependents</a:t>
            </a:r>
            <a:r>
              <a:rPr lang="en-US" altLang="en-US" sz="2100" dirty="0">
                <a:latin typeface="Arial"/>
                <a:ea typeface="ＭＳ Ｐゴシック"/>
                <a:cs typeface="Times New Roman"/>
              </a:rPr>
              <a:t>. </a:t>
            </a:r>
          </a:p>
          <a:p>
            <a:pPr>
              <a:lnSpc>
                <a:spcPct val="100000"/>
              </a:lnSpc>
              <a:spcBef>
                <a:spcPts val="0"/>
              </a:spcBef>
              <a:spcAft>
                <a:spcPts val="900"/>
              </a:spcAft>
              <a:buClr>
                <a:srgbClr val="92D050"/>
              </a:buClr>
              <a:defRPr/>
            </a:pPr>
            <a:r>
              <a:rPr lang="en-US" altLang="en-US" sz="2400" dirty="0">
                <a:latin typeface="Arial"/>
                <a:ea typeface="ＭＳ Ｐゴシック"/>
                <a:cs typeface="Times New Roman"/>
              </a:rPr>
              <a:t>Student and Parent must be a WV resident at least 12 months before application deadline</a:t>
            </a:r>
          </a:p>
        </p:txBody>
      </p:sp>
      <p:pic>
        <p:nvPicPr>
          <p:cNvPr id="2" name="Picture 2" descr="A picture containing drawing&#10;&#10;Description automatically generated">
            <a:extLst>
              <a:ext uri="{FF2B5EF4-FFF2-40B4-BE49-F238E27FC236}">
                <a16:creationId xmlns:a16="http://schemas.microsoft.com/office/drawing/2014/main" id="{0782EE57-B745-DF02-8119-99209CA3E6E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50391" y="228600"/>
            <a:ext cx="2843213"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95308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Content Placeholder 9">
            <a:extLst>
              <a:ext uri="{FF2B5EF4-FFF2-40B4-BE49-F238E27FC236}">
                <a16:creationId xmlns:a16="http://schemas.microsoft.com/office/drawing/2014/main" id="{B275562C-C54B-46CB-85C2-33963FBC4CF9}"/>
              </a:ext>
            </a:extLst>
          </p:cNvPr>
          <p:cNvSpPr>
            <a:spLocks noGrp="1" noChangeArrowheads="1"/>
          </p:cNvSpPr>
          <p:nvPr>
            <p:ph idx="1"/>
          </p:nvPr>
        </p:nvSpPr>
        <p:spPr>
          <a:xfrm>
            <a:off x="457200" y="2057400"/>
            <a:ext cx="8300300" cy="4038600"/>
          </a:xfrm>
        </p:spPr>
        <p:txBody>
          <a:bodyPr>
            <a:normAutofit fontScale="70000" lnSpcReduction="20000"/>
          </a:bodyPr>
          <a:lstStyle/>
          <a:p>
            <a:pPr marL="0" indent="0">
              <a:lnSpc>
                <a:spcPct val="100000"/>
              </a:lnSpc>
              <a:spcBef>
                <a:spcPts val="0"/>
              </a:spcBef>
              <a:spcAft>
                <a:spcPts val="900"/>
              </a:spcAft>
              <a:buNone/>
              <a:defRPr/>
            </a:pPr>
            <a:r>
              <a:rPr lang="en-US" altLang="en-US" sz="2900" b="1" dirty="0">
                <a:latin typeface="+mn-lt"/>
                <a:ea typeface="ＭＳ Ｐゴシック" panose="020B0600070205080204" pitchFamily="34" charset="-128"/>
                <a:cs typeface="Arial" panose="020B0604020202020204" pitchFamily="34" charset="0"/>
              </a:rPr>
              <a:t>Additional Eligibility Requirements </a:t>
            </a:r>
          </a:p>
          <a:p>
            <a:pPr>
              <a:lnSpc>
                <a:spcPct val="100000"/>
              </a:lnSpc>
              <a:spcBef>
                <a:spcPts val="0"/>
              </a:spcBef>
              <a:spcAft>
                <a:spcPts val="900"/>
              </a:spcAft>
              <a:buClr>
                <a:srgbClr val="9ACA3C"/>
              </a:buClr>
              <a:defRPr/>
            </a:pPr>
            <a:r>
              <a:rPr lang="en-US" altLang="en-US" sz="2900" dirty="0">
                <a:latin typeface="+mn-lt"/>
                <a:ea typeface="ＭＳ Ｐゴシック" panose="020B0600070205080204" pitchFamily="34" charset="-128"/>
                <a:cs typeface="Arial" panose="020B0604020202020204" pitchFamily="34" charset="0"/>
              </a:rPr>
              <a:t>Must apply within two years of graduation from high school unless entered U.S. armed forces.</a:t>
            </a:r>
          </a:p>
          <a:p>
            <a:pPr>
              <a:lnSpc>
                <a:spcPct val="100000"/>
              </a:lnSpc>
              <a:spcBef>
                <a:spcPts val="0"/>
              </a:spcBef>
              <a:spcAft>
                <a:spcPts val="900"/>
              </a:spcAft>
              <a:buClr>
                <a:srgbClr val="9ACA3C"/>
              </a:buClr>
              <a:defRPr/>
            </a:pPr>
            <a:r>
              <a:rPr lang="en-US" altLang="en-US" sz="2900" dirty="0">
                <a:latin typeface="+mn-lt"/>
                <a:ea typeface="ＭＳ Ｐゴシック" panose="020B0600070205080204" pitchFamily="34" charset="-128"/>
                <a:cs typeface="Arial" panose="020B0604020202020204" pitchFamily="34" charset="0"/>
              </a:rPr>
              <a:t>Students already enrolled at a higher education institution are not eligible to apply.</a:t>
            </a:r>
          </a:p>
          <a:p>
            <a:pPr lvl="1">
              <a:lnSpc>
                <a:spcPct val="100000"/>
              </a:lnSpc>
              <a:spcBef>
                <a:spcPts val="0"/>
              </a:spcBef>
              <a:spcAft>
                <a:spcPts val="900"/>
              </a:spcAft>
              <a:buClr>
                <a:srgbClr val="9ACA3C"/>
              </a:buClr>
              <a:defRPr/>
            </a:pPr>
            <a:r>
              <a:rPr lang="en-US" altLang="en-US" sz="2600" dirty="0">
                <a:latin typeface="+mn-lt"/>
                <a:ea typeface="ＭＳ Ｐゴシック" panose="020B0600070205080204" pitchFamily="34" charset="-128"/>
                <a:cs typeface="Arial" panose="020B0604020202020204" pitchFamily="34" charset="0"/>
              </a:rPr>
              <a:t>May be able to apply as a late applicant for the previous year. </a:t>
            </a:r>
          </a:p>
          <a:p>
            <a:pPr>
              <a:lnSpc>
                <a:spcPct val="100000"/>
              </a:lnSpc>
              <a:spcBef>
                <a:spcPts val="0"/>
              </a:spcBef>
              <a:spcAft>
                <a:spcPts val="900"/>
              </a:spcAft>
              <a:buClr>
                <a:srgbClr val="9ACA3C"/>
              </a:buClr>
              <a:defRPr/>
            </a:pPr>
            <a:r>
              <a:rPr lang="en-US" altLang="en-US" sz="2900" dirty="0">
                <a:latin typeface="+mn-lt"/>
                <a:ea typeface="ＭＳ Ｐゴシック" panose="020B0600070205080204" pitchFamily="34" charset="-128"/>
                <a:cs typeface="Arial" panose="020B0604020202020204" pitchFamily="34" charset="0"/>
              </a:rPr>
              <a:t>Alternative Education Programs</a:t>
            </a:r>
          </a:p>
          <a:p>
            <a:pPr lvl="1">
              <a:lnSpc>
                <a:spcPct val="100000"/>
              </a:lnSpc>
              <a:spcBef>
                <a:spcPts val="0"/>
              </a:spcBef>
              <a:spcAft>
                <a:spcPts val="900"/>
              </a:spcAft>
              <a:buClr>
                <a:srgbClr val="9ACA3C"/>
              </a:buClr>
              <a:defRPr/>
            </a:pPr>
            <a:r>
              <a:rPr lang="en-US" altLang="en-US" sz="2600" dirty="0">
                <a:latin typeface="+mn-lt"/>
                <a:ea typeface="ＭＳ Ｐゴシック" panose="020B0600070205080204" pitchFamily="34" charset="-128"/>
                <a:cs typeface="Arial" panose="020B0604020202020204" pitchFamily="34" charset="0"/>
              </a:rPr>
              <a:t>Option pathway graduates </a:t>
            </a:r>
          </a:p>
          <a:p>
            <a:pPr lvl="2">
              <a:lnSpc>
                <a:spcPct val="100000"/>
              </a:lnSpc>
              <a:spcBef>
                <a:spcPts val="0"/>
              </a:spcBef>
              <a:spcAft>
                <a:spcPts val="900"/>
              </a:spcAft>
              <a:buClr>
                <a:srgbClr val="9ACA3C"/>
              </a:buClr>
              <a:defRPr/>
            </a:pPr>
            <a:r>
              <a:rPr lang="en-US" altLang="en-US" sz="2000" dirty="0">
                <a:latin typeface="+mn-lt"/>
                <a:ea typeface="ＭＳ Ｐゴシック" panose="020B0600070205080204" pitchFamily="34" charset="-128"/>
                <a:cs typeface="Arial" panose="020B0604020202020204" pitchFamily="34" charset="0"/>
              </a:rPr>
              <a:t>Must meet all other eligibility requirements to qualify, including GPA and test score requirements. </a:t>
            </a:r>
          </a:p>
          <a:p>
            <a:pPr lvl="1">
              <a:lnSpc>
                <a:spcPct val="100000"/>
              </a:lnSpc>
              <a:spcBef>
                <a:spcPts val="0"/>
              </a:spcBef>
              <a:spcAft>
                <a:spcPts val="900"/>
              </a:spcAft>
              <a:buClr>
                <a:srgbClr val="9ACA3C"/>
              </a:buClr>
              <a:defRPr/>
            </a:pPr>
            <a:r>
              <a:rPr lang="en-US" altLang="en-US" sz="2600" dirty="0">
                <a:latin typeface="+mn-lt"/>
                <a:ea typeface="ＭＳ Ｐゴシック" panose="020B0600070205080204" pitchFamily="34" charset="-128"/>
                <a:cs typeface="Arial" panose="020B0604020202020204" pitchFamily="34" charset="0"/>
              </a:rPr>
              <a:t>Mountaineer Challenge Academy</a:t>
            </a:r>
          </a:p>
          <a:p>
            <a:pPr lvl="1">
              <a:lnSpc>
                <a:spcPct val="100000"/>
              </a:lnSpc>
              <a:spcBef>
                <a:spcPts val="0"/>
              </a:spcBef>
              <a:spcAft>
                <a:spcPts val="900"/>
              </a:spcAft>
              <a:buClr>
                <a:srgbClr val="9ACA3C"/>
              </a:buClr>
              <a:defRPr/>
            </a:pPr>
            <a:r>
              <a:rPr lang="en-US" altLang="en-US" sz="2600" dirty="0">
                <a:latin typeface="+mn-lt"/>
                <a:ea typeface="ＭＳ Ｐゴシック" panose="020B0600070205080204" pitchFamily="34" charset="-128"/>
                <a:cs typeface="Arial" panose="020B0604020202020204" pitchFamily="34" charset="0"/>
              </a:rPr>
              <a:t>High School Equivalency Only</a:t>
            </a:r>
          </a:p>
          <a:p>
            <a:pPr lvl="2">
              <a:lnSpc>
                <a:spcPct val="100000"/>
              </a:lnSpc>
              <a:spcBef>
                <a:spcPts val="0"/>
              </a:spcBef>
              <a:spcAft>
                <a:spcPts val="900"/>
              </a:spcAft>
              <a:buClr>
                <a:srgbClr val="9ACA3C"/>
              </a:buClr>
              <a:defRPr/>
            </a:pPr>
            <a:r>
              <a:rPr lang="en-US" altLang="en-US" sz="2000" dirty="0">
                <a:latin typeface="+mn-lt"/>
                <a:ea typeface="ＭＳ Ｐゴシック" panose="020B0600070205080204" pitchFamily="34" charset="-128"/>
                <a:cs typeface="Arial" panose="020B0604020202020204" pitchFamily="34" charset="0"/>
              </a:rPr>
              <a:t> Must Appeal to qualify</a:t>
            </a:r>
          </a:p>
          <a:p>
            <a:pPr>
              <a:defRPr/>
            </a:pPr>
            <a:endParaRPr lang="en-US" altLang="en-US" sz="1800" dirty="0">
              <a:latin typeface="Times New Roman" panose="02020603050405020304" pitchFamily="18" charset="0"/>
              <a:ea typeface="ＭＳ Ｐゴシック" panose="020B0600070205080204" pitchFamily="34" charset="-128"/>
              <a:cs typeface="Times New Roman" panose="02020603050405020304" pitchFamily="18" charset="0"/>
            </a:endParaRPr>
          </a:p>
        </p:txBody>
      </p:sp>
      <p:pic>
        <p:nvPicPr>
          <p:cNvPr id="2" name="Picture 2" descr="A picture containing drawing&#10;&#10;Description automatically generated">
            <a:extLst>
              <a:ext uri="{FF2B5EF4-FFF2-40B4-BE49-F238E27FC236}">
                <a16:creationId xmlns:a16="http://schemas.microsoft.com/office/drawing/2014/main" id="{07AF65FB-4C91-4ADE-79E3-DF7F2BCAAF1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50391" y="228600"/>
            <a:ext cx="2843213"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1" y="2057400"/>
            <a:ext cx="8385142" cy="4013462"/>
          </a:xfrm>
        </p:spPr>
        <p:txBody>
          <a:bodyPr vert="horz" lIns="68580" tIns="34290" rIns="68580" bIns="34290" rtlCol="0" anchor="t">
            <a:normAutofit/>
          </a:bodyPr>
          <a:lstStyle/>
          <a:p>
            <a:pPr marL="0" indent="0">
              <a:lnSpc>
                <a:spcPct val="100000"/>
              </a:lnSpc>
              <a:spcBef>
                <a:spcPts val="450"/>
              </a:spcBef>
              <a:spcAft>
                <a:spcPts val="900"/>
              </a:spcAft>
              <a:buClr>
                <a:srgbClr val="00B050"/>
              </a:buClr>
              <a:buNone/>
            </a:pPr>
            <a:r>
              <a:rPr lang="en-US" altLang="en-US" sz="2000" b="1" dirty="0">
                <a:latin typeface="Arial" panose="020B0604020202020204" pitchFamily="34" charset="0"/>
                <a:cs typeface="Arial" panose="020B0604020202020204" pitchFamily="34" charset="0"/>
              </a:rPr>
              <a:t>Application</a:t>
            </a:r>
          </a:p>
          <a:p>
            <a:pPr>
              <a:lnSpc>
                <a:spcPct val="100000"/>
              </a:lnSpc>
              <a:spcBef>
                <a:spcPts val="0"/>
              </a:spcBef>
              <a:spcAft>
                <a:spcPts val="900"/>
              </a:spcAft>
              <a:buClr>
                <a:srgbClr val="92D050"/>
              </a:buClr>
            </a:pPr>
            <a:r>
              <a:rPr lang="en-US" sz="2000" dirty="0">
                <a:latin typeface="Arial" panose="020B0604020202020204" pitchFamily="34" charset="0"/>
                <a:cs typeface="Arial" panose="020B0604020202020204" pitchFamily="34" charset="0"/>
              </a:rPr>
              <a:t>Apply, Edit, or Check the status of Promise Scholarship application on the WVSAM system</a:t>
            </a:r>
          </a:p>
          <a:p>
            <a:pPr>
              <a:lnSpc>
                <a:spcPct val="100000"/>
              </a:lnSpc>
              <a:spcBef>
                <a:spcPts val="0"/>
              </a:spcBef>
              <a:spcAft>
                <a:spcPts val="900"/>
              </a:spcAft>
              <a:buClr>
                <a:srgbClr val="92D050"/>
              </a:buClr>
            </a:pPr>
            <a:r>
              <a:rPr lang="en-US" sz="2000" dirty="0">
                <a:latin typeface="Arial" panose="020B0604020202020204" pitchFamily="34" charset="0"/>
                <a:cs typeface="Arial" panose="020B0604020202020204" pitchFamily="34" charset="0"/>
              </a:rPr>
              <a:t>Students will create an account with their information including username (email), verify their email and create a password. They can then log in to complete the State financial aid applications</a:t>
            </a:r>
          </a:p>
          <a:p>
            <a:pPr>
              <a:lnSpc>
                <a:spcPct val="100000"/>
              </a:lnSpc>
              <a:spcBef>
                <a:spcPts val="0"/>
              </a:spcBef>
              <a:spcAft>
                <a:spcPts val="900"/>
              </a:spcAft>
              <a:buClr>
                <a:srgbClr val="92D050"/>
              </a:buClr>
            </a:pPr>
            <a:r>
              <a:rPr lang="en-US" sz="2000" dirty="0">
                <a:latin typeface="Arial" panose="020B0604020202020204" pitchFamily="34" charset="0"/>
                <a:cs typeface="Arial" panose="020B0604020202020204" pitchFamily="34" charset="0"/>
              </a:rPr>
              <a:t>Application Status page shows once the application is complete. Also, confirmation email is sent with next steps.  </a:t>
            </a:r>
          </a:p>
          <a:p>
            <a:pPr>
              <a:spcBef>
                <a:spcPts val="0"/>
              </a:spcBef>
              <a:spcAft>
                <a:spcPts val="900"/>
              </a:spcAft>
              <a:buClr>
                <a:srgbClr val="0058A9"/>
              </a:buClr>
            </a:pPr>
            <a:endParaRPr lang="en-US" sz="1800" dirty="0">
              <a:latin typeface="Arial"/>
              <a:cs typeface="Arial"/>
            </a:endParaRPr>
          </a:p>
          <a:p>
            <a:endParaRPr lang="en-US" dirty="0"/>
          </a:p>
        </p:txBody>
      </p:sp>
      <p:pic>
        <p:nvPicPr>
          <p:cNvPr id="5" name="Content Placeholder 4" descr="A picture containing sitting&#10;&#10;Description automatically generated">
            <a:extLst>
              <a:ext uri="{FF2B5EF4-FFF2-40B4-BE49-F238E27FC236}">
                <a16:creationId xmlns:a16="http://schemas.microsoft.com/office/drawing/2014/main" id="{C778B4E8-AD94-43F7-8EC3-D68404782DC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09800" y="533400"/>
            <a:ext cx="4821822" cy="1316918"/>
          </a:xfrm>
          <a:prstGeom prst="rect">
            <a:avLst/>
          </a:prstGeom>
          <a:noFill/>
          <a:ln w="9525">
            <a:noFill/>
            <a:miter lim="800000"/>
            <a:headEnd/>
            <a:tailEnd/>
          </a:ln>
        </p:spPr>
      </p:pic>
    </p:spTree>
    <p:extLst>
      <p:ext uri="{BB962C8B-B14F-4D97-AF65-F5344CB8AC3E}">
        <p14:creationId xmlns:p14="http://schemas.microsoft.com/office/powerpoint/2010/main" val="14925777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Content Placeholder 9">
            <a:extLst>
              <a:ext uri="{FF2B5EF4-FFF2-40B4-BE49-F238E27FC236}">
                <a16:creationId xmlns:a16="http://schemas.microsoft.com/office/drawing/2014/main" id="{C324ADF4-44CF-48CC-9EA2-508CEE0ED393}"/>
              </a:ext>
            </a:extLst>
          </p:cNvPr>
          <p:cNvSpPr>
            <a:spLocks noGrp="1" noChangeArrowheads="1"/>
          </p:cNvSpPr>
          <p:nvPr>
            <p:ph idx="1"/>
          </p:nvPr>
        </p:nvSpPr>
        <p:spPr>
          <a:xfrm>
            <a:off x="457200" y="2057400"/>
            <a:ext cx="7932655" cy="4038599"/>
          </a:xfrm>
        </p:spPr>
        <p:txBody>
          <a:bodyPr>
            <a:normAutofit/>
          </a:bodyPr>
          <a:lstStyle/>
          <a:p>
            <a:pPr marL="0" indent="0">
              <a:lnSpc>
                <a:spcPct val="100000"/>
              </a:lnSpc>
              <a:spcBef>
                <a:spcPts val="0"/>
              </a:spcBef>
              <a:spcAft>
                <a:spcPts val="900"/>
              </a:spcAft>
              <a:buClr>
                <a:srgbClr val="92D050"/>
              </a:buClr>
              <a:buNone/>
              <a:defRPr/>
            </a:pPr>
            <a:r>
              <a:rPr lang="en-US" altLang="en-US" sz="2400" b="1" dirty="0">
                <a:latin typeface="Arial" panose="020B0604020202020204" pitchFamily="34" charset="0"/>
                <a:ea typeface="ＭＳ Ｐゴシック" panose="020B0600070205080204" pitchFamily="34" charset="-128"/>
                <a:cs typeface="Arial" panose="020B0604020202020204" pitchFamily="34" charset="0"/>
              </a:rPr>
              <a:t>Promise Awards</a:t>
            </a:r>
          </a:p>
          <a:p>
            <a:pPr>
              <a:lnSpc>
                <a:spcPct val="100000"/>
              </a:lnSpc>
              <a:spcBef>
                <a:spcPts val="0"/>
              </a:spcBef>
              <a:spcAft>
                <a:spcPts val="900"/>
              </a:spcAft>
              <a:buClr>
                <a:srgbClr val="92D050"/>
              </a:buClr>
              <a:defRPr/>
            </a:pPr>
            <a:r>
              <a:rPr lang="en-US" altLang="en-US" sz="2000" dirty="0">
                <a:latin typeface="Arial" panose="020B0604020202020204" pitchFamily="34" charset="0"/>
                <a:ea typeface="ＭＳ Ｐゴシック" panose="020B0600070205080204" pitchFamily="34" charset="-128"/>
                <a:cs typeface="Arial" panose="020B0604020202020204" pitchFamily="34" charset="0"/>
              </a:rPr>
              <a:t>Awards Cover Tuition and Mandatory Fees at eligible institution up $5,500 per year.</a:t>
            </a:r>
          </a:p>
          <a:p>
            <a:pPr lvl="1">
              <a:lnSpc>
                <a:spcPct val="100000"/>
              </a:lnSpc>
              <a:spcBef>
                <a:spcPts val="0"/>
              </a:spcBef>
              <a:spcAft>
                <a:spcPts val="900"/>
              </a:spcAft>
              <a:buClr>
                <a:srgbClr val="92D050"/>
              </a:buClr>
              <a:defRPr/>
            </a:pPr>
            <a:r>
              <a:rPr lang="en-US" altLang="en-US" dirty="0">
                <a:latin typeface="Arial" panose="020B0604020202020204" pitchFamily="34" charset="0"/>
                <a:ea typeface="ＭＳ Ｐゴシック" panose="020B0600070205080204" pitchFamily="34" charset="-128"/>
                <a:cs typeface="Arial" panose="020B0604020202020204" pitchFamily="34" charset="0"/>
              </a:rPr>
              <a:t>$2,750 max per semester	</a:t>
            </a:r>
          </a:p>
          <a:p>
            <a:pPr lvl="1">
              <a:lnSpc>
                <a:spcPct val="100000"/>
              </a:lnSpc>
              <a:spcBef>
                <a:spcPts val="0"/>
              </a:spcBef>
              <a:spcAft>
                <a:spcPts val="900"/>
              </a:spcAft>
              <a:buClr>
                <a:srgbClr val="92D050"/>
              </a:buClr>
              <a:defRPr/>
            </a:pPr>
            <a:r>
              <a:rPr lang="en-US" altLang="en-US" dirty="0">
                <a:latin typeface="Arial" panose="020B0604020202020204" pitchFamily="34" charset="0"/>
                <a:ea typeface="ＭＳ Ｐゴシック" panose="020B0600070205080204" pitchFamily="34" charset="-128"/>
                <a:cs typeface="Arial" panose="020B0604020202020204" pitchFamily="34" charset="0"/>
              </a:rPr>
              <a:t>Tuition &amp; Mandatory Fees only</a:t>
            </a:r>
          </a:p>
          <a:p>
            <a:pPr>
              <a:lnSpc>
                <a:spcPct val="100000"/>
              </a:lnSpc>
              <a:spcBef>
                <a:spcPts val="0"/>
              </a:spcBef>
              <a:spcAft>
                <a:spcPts val="900"/>
              </a:spcAft>
              <a:buClr>
                <a:srgbClr val="92D050"/>
              </a:buClr>
              <a:defRPr/>
            </a:pPr>
            <a:r>
              <a:rPr lang="en-US" altLang="en-US" sz="2000" dirty="0">
                <a:latin typeface="Arial" panose="020B0604020202020204" pitchFamily="34" charset="0"/>
                <a:ea typeface="ＭＳ Ｐゴシック" panose="020B0600070205080204" pitchFamily="34" charset="-128"/>
                <a:cs typeface="Arial" panose="020B0604020202020204" pitchFamily="34" charset="0"/>
              </a:rPr>
              <a:t>Limit of 4 semesters - associate degree program</a:t>
            </a:r>
          </a:p>
          <a:p>
            <a:pPr>
              <a:lnSpc>
                <a:spcPct val="100000"/>
              </a:lnSpc>
              <a:spcBef>
                <a:spcPts val="0"/>
              </a:spcBef>
              <a:spcAft>
                <a:spcPts val="900"/>
              </a:spcAft>
              <a:buClr>
                <a:srgbClr val="92D050"/>
              </a:buClr>
              <a:defRPr/>
            </a:pPr>
            <a:r>
              <a:rPr lang="en-US" altLang="en-US" sz="2000" dirty="0">
                <a:latin typeface="Arial" panose="020B0604020202020204" pitchFamily="34" charset="0"/>
                <a:ea typeface="ＭＳ Ｐゴシック" panose="020B0600070205080204" pitchFamily="34" charset="-128"/>
                <a:cs typeface="Arial" panose="020B0604020202020204" pitchFamily="34" charset="0"/>
              </a:rPr>
              <a:t>Limit of 8 semester – bachelor’s degree program</a:t>
            </a:r>
          </a:p>
          <a:p>
            <a:pPr lvl="1">
              <a:lnSpc>
                <a:spcPct val="100000"/>
              </a:lnSpc>
              <a:spcBef>
                <a:spcPts val="0"/>
              </a:spcBef>
              <a:spcAft>
                <a:spcPts val="900"/>
              </a:spcAft>
              <a:buClr>
                <a:srgbClr val="92D050"/>
              </a:buClr>
              <a:defRPr/>
            </a:pPr>
            <a:r>
              <a:rPr lang="en-US" altLang="en-US" sz="2000" dirty="0">
                <a:latin typeface="Arial" panose="020B0604020202020204" pitchFamily="34" charset="0"/>
                <a:ea typeface="ＭＳ Ｐゴシック" panose="020B0600070205080204" pitchFamily="34" charset="-128"/>
                <a:cs typeface="Arial" panose="020B0604020202020204" pitchFamily="34" charset="0"/>
              </a:rPr>
              <a:t>Transfer from two-year to four-year or four-year to two-year, previous semesters of utilization do count towards the max. </a:t>
            </a:r>
          </a:p>
        </p:txBody>
      </p:sp>
      <p:pic>
        <p:nvPicPr>
          <p:cNvPr id="2" name="Picture 2" descr="A picture containing drawing&#10;&#10;Description automatically generated">
            <a:extLst>
              <a:ext uri="{FF2B5EF4-FFF2-40B4-BE49-F238E27FC236}">
                <a16:creationId xmlns:a16="http://schemas.microsoft.com/office/drawing/2014/main" id="{446F36E8-B59A-29E7-07AA-786259F3F76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50391" y="228600"/>
            <a:ext cx="2843213"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502308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Content Placeholder 9">
            <a:extLst>
              <a:ext uri="{FF2B5EF4-FFF2-40B4-BE49-F238E27FC236}">
                <a16:creationId xmlns:a16="http://schemas.microsoft.com/office/drawing/2014/main" id="{E5C437CB-E6F8-4CE1-B98C-02DC1892248C}"/>
              </a:ext>
            </a:extLst>
          </p:cNvPr>
          <p:cNvSpPr>
            <a:spLocks noGrp="1" noChangeArrowheads="1"/>
          </p:cNvSpPr>
          <p:nvPr>
            <p:ph idx="1"/>
          </p:nvPr>
        </p:nvSpPr>
        <p:spPr>
          <a:xfrm>
            <a:off x="762000" y="2057400"/>
            <a:ext cx="8174610" cy="4447095"/>
          </a:xfrm>
        </p:spPr>
        <p:txBody>
          <a:bodyPr vert="horz" lIns="68580" tIns="34290" rIns="68580" bIns="34290" rtlCol="0" anchor="t">
            <a:normAutofit/>
          </a:bodyPr>
          <a:lstStyle/>
          <a:p>
            <a:pPr marL="0" indent="0">
              <a:lnSpc>
                <a:spcPct val="100000"/>
              </a:lnSpc>
              <a:spcBef>
                <a:spcPct val="0"/>
              </a:spcBef>
              <a:spcAft>
                <a:spcPts val="900"/>
              </a:spcAft>
              <a:buClr>
                <a:srgbClr val="92D050"/>
              </a:buClr>
              <a:buNone/>
              <a:defRPr/>
            </a:pPr>
            <a:r>
              <a:rPr lang="en-US" altLang="en-US" sz="2400" b="1" dirty="0">
                <a:latin typeface="Arial" panose="020B0604020202020204" pitchFamily="34" charset="0"/>
                <a:ea typeface="ＭＳ Ｐゴシック" panose="020B0600070205080204" pitchFamily="34" charset="-128"/>
                <a:cs typeface="Arial" panose="020B0604020202020204" pitchFamily="34" charset="0"/>
              </a:rPr>
              <a:t>Promise Awards Continued…</a:t>
            </a:r>
          </a:p>
          <a:p>
            <a:pPr>
              <a:lnSpc>
                <a:spcPct val="100000"/>
              </a:lnSpc>
              <a:spcBef>
                <a:spcPct val="0"/>
              </a:spcBef>
              <a:spcAft>
                <a:spcPts val="900"/>
              </a:spcAft>
              <a:buClr>
                <a:srgbClr val="92D050"/>
              </a:buClr>
              <a:defRPr/>
            </a:pPr>
            <a:r>
              <a:rPr lang="en-US" altLang="en-US" sz="2000" dirty="0">
                <a:latin typeface="Arial" panose="020B0604020202020204" pitchFamily="34" charset="0"/>
                <a:ea typeface="ＭＳ Ｐゴシック"/>
                <a:cs typeface="Arial" panose="020B0604020202020204" pitchFamily="34" charset="0"/>
              </a:rPr>
              <a:t>Community service is highly encouraged</a:t>
            </a:r>
          </a:p>
          <a:p>
            <a:pPr>
              <a:lnSpc>
                <a:spcPct val="100000"/>
              </a:lnSpc>
              <a:spcBef>
                <a:spcPct val="0"/>
              </a:spcBef>
              <a:spcAft>
                <a:spcPts val="900"/>
              </a:spcAft>
              <a:buClr>
                <a:srgbClr val="92D050"/>
              </a:buClr>
              <a:defRPr/>
            </a:pPr>
            <a:r>
              <a:rPr lang="en-US" altLang="en-US" sz="2000" dirty="0">
                <a:latin typeface="Arial" panose="020B0604020202020204" pitchFamily="34" charset="0"/>
                <a:ea typeface="ＭＳ Ｐゴシック"/>
                <a:cs typeface="Arial" panose="020B0604020202020204" pitchFamily="34" charset="0"/>
              </a:rPr>
              <a:t>Students have six years after being awarded to utilize their Promise eligibility (military service exception)</a:t>
            </a:r>
          </a:p>
          <a:p>
            <a:pPr>
              <a:lnSpc>
                <a:spcPct val="100000"/>
              </a:lnSpc>
              <a:spcAft>
                <a:spcPts val="900"/>
              </a:spcAft>
              <a:defRPr/>
            </a:pPr>
            <a:endParaRPr lang="en-US" altLang="en-US" sz="1600" dirty="0">
              <a:latin typeface="Arial" panose="020B0604020202020204" pitchFamily="34" charset="0"/>
              <a:ea typeface="ＭＳ Ｐゴシック" panose="020B0600070205080204" pitchFamily="34" charset="-128"/>
              <a:cs typeface="Arial" panose="020B0604020202020204" pitchFamily="34" charset="0"/>
            </a:endParaRPr>
          </a:p>
          <a:p>
            <a:pPr>
              <a:defRPr/>
            </a:pPr>
            <a:endParaRPr lang="en-US" altLang="en-US" sz="1500" dirty="0">
              <a:latin typeface="Times New Roman" panose="02020603050405020304" pitchFamily="18" charset="0"/>
              <a:ea typeface="ＭＳ Ｐゴシック" panose="020B0600070205080204" pitchFamily="34" charset="-128"/>
              <a:cs typeface="Times New Roman" panose="02020603050405020304" pitchFamily="18" charset="0"/>
            </a:endParaRPr>
          </a:p>
        </p:txBody>
      </p:sp>
      <p:pic>
        <p:nvPicPr>
          <p:cNvPr id="2" name="Picture 2" descr="A picture containing drawing&#10;&#10;Description automatically generated">
            <a:extLst>
              <a:ext uri="{FF2B5EF4-FFF2-40B4-BE49-F238E27FC236}">
                <a16:creationId xmlns:a16="http://schemas.microsoft.com/office/drawing/2014/main" id="{F4FEB896-F3EA-614B-BFB2-B121B5BCA54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50391" y="228600"/>
            <a:ext cx="2843213"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336165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Content Placeholder 9">
            <a:extLst>
              <a:ext uri="{FF2B5EF4-FFF2-40B4-BE49-F238E27FC236}">
                <a16:creationId xmlns:a16="http://schemas.microsoft.com/office/drawing/2014/main" id="{C324ADF4-44CF-48CC-9EA2-508CEE0ED393}"/>
              </a:ext>
            </a:extLst>
          </p:cNvPr>
          <p:cNvSpPr>
            <a:spLocks noGrp="1" noChangeArrowheads="1"/>
          </p:cNvSpPr>
          <p:nvPr>
            <p:ph idx="1"/>
          </p:nvPr>
        </p:nvSpPr>
        <p:spPr>
          <a:xfrm>
            <a:off x="457200" y="2057400"/>
            <a:ext cx="8064631" cy="4267986"/>
          </a:xfrm>
        </p:spPr>
        <p:txBody>
          <a:bodyPr/>
          <a:lstStyle/>
          <a:p>
            <a:pPr marL="0" indent="0">
              <a:lnSpc>
                <a:spcPct val="100000"/>
              </a:lnSpc>
              <a:spcBef>
                <a:spcPts val="0"/>
              </a:spcBef>
              <a:spcAft>
                <a:spcPts val="900"/>
              </a:spcAft>
              <a:buClr>
                <a:srgbClr val="92D050"/>
              </a:buClr>
              <a:buNone/>
              <a:defRPr/>
            </a:pPr>
            <a:r>
              <a:rPr lang="en-US" altLang="en-US" sz="2400" b="1" dirty="0">
                <a:latin typeface="Arial" panose="020B0604020202020204" pitchFamily="34" charset="0"/>
                <a:ea typeface="ＭＳ Ｐゴシック" panose="020B0600070205080204" pitchFamily="34" charset="-128"/>
                <a:cs typeface="Arial" panose="020B0604020202020204" pitchFamily="34" charset="0"/>
              </a:rPr>
              <a:t>Promise Awards</a:t>
            </a:r>
          </a:p>
          <a:p>
            <a:pPr>
              <a:lnSpc>
                <a:spcPct val="100000"/>
              </a:lnSpc>
              <a:spcBef>
                <a:spcPts val="0"/>
              </a:spcBef>
              <a:spcAft>
                <a:spcPts val="900"/>
              </a:spcAft>
              <a:buClr>
                <a:srgbClr val="92D050"/>
              </a:buClr>
              <a:defRPr/>
            </a:pPr>
            <a:r>
              <a:rPr lang="en-US" altLang="en-US" sz="2000" dirty="0">
                <a:latin typeface="Arial" panose="020B0604020202020204" pitchFamily="34" charset="0"/>
                <a:ea typeface="ＭＳ Ｐゴシック" panose="020B0600070205080204" pitchFamily="34" charset="-128"/>
                <a:cs typeface="Arial" panose="020B0604020202020204" pitchFamily="34" charset="0"/>
              </a:rPr>
              <a:t>Once a student qualifies in our system and we have all information necessary, they will show up on the FAFSA Selected Institution Report in FAMS, under Reports.  </a:t>
            </a:r>
          </a:p>
          <a:p>
            <a:pPr lvl="1">
              <a:lnSpc>
                <a:spcPct val="100000"/>
              </a:lnSpc>
              <a:spcBef>
                <a:spcPts val="0"/>
              </a:spcBef>
              <a:spcAft>
                <a:spcPts val="900"/>
              </a:spcAft>
              <a:buClr>
                <a:srgbClr val="92D050"/>
              </a:buClr>
              <a:defRPr/>
            </a:pPr>
            <a:r>
              <a:rPr lang="en-US" altLang="en-US" sz="1600" dirty="0">
                <a:latin typeface="Arial" panose="020B0604020202020204" pitchFamily="34" charset="0"/>
                <a:ea typeface="ＭＳ Ｐゴシック" panose="020B0600070205080204" pitchFamily="34" charset="-128"/>
                <a:cs typeface="Arial" panose="020B0604020202020204" pitchFamily="34" charset="0"/>
              </a:rPr>
              <a:t>If your institution is listed as a school on the FAFSA</a:t>
            </a:r>
          </a:p>
          <a:p>
            <a:pPr lvl="1">
              <a:lnSpc>
                <a:spcPct val="100000"/>
              </a:lnSpc>
              <a:spcBef>
                <a:spcPts val="0"/>
              </a:spcBef>
              <a:spcAft>
                <a:spcPts val="900"/>
              </a:spcAft>
              <a:buClr>
                <a:srgbClr val="92D050"/>
              </a:buClr>
              <a:defRPr/>
            </a:pPr>
            <a:r>
              <a:rPr lang="en-US" altLang="en-US" sz="1600" dirty="0">
                <a:latin typeface="Arial" panose="020B0604020202020204" pitchFamily="34" charset="0"/>
                <a:ea typeface="ＭＳ Ｐゴシック" panose="020B0600070205080204" pitchFamily="34" charset="-128"/>
                <a:cs typeface="Arial" panose="020B0604020202020204" pitchFamily="34" charset="0"/>
              </a:rPr>
              <a:t>Reports indicates if listed as primary school on the FAFSA</a:t>
            </a:r>
          </a:p>
          <a:p>
            <a:pPr>
              <a:lnSpc>
                <a:spcPct val="100000"/>
              </a:lnSpc>
              <a:spcBef>
                <a:spcPts val="0"/>
              </a:spcBef>
              <a:spcAft>
                <a:spcPts val="900"/>
              </a:spcAft>
              <a:buClr>
                <a:srgbClr val="92D050"/>
              </a:buClr>
              <a:defRPr/>
            </a:pPr>
            <a:r>
              <a:rPr lang="en-US" altLang="en-US" sz="2000" dirty="0">
                <a:latin typeface="Arial" panose="020B0604020202020204" pitchFamily="34" charset="0"/>
                <a:ea typeface="ＭＳ Ｐゴシック" panose="020B0600070205080204" pitchFamily="34" charset="-128"/>
                <a:cs typeface="Arial" panose="020B0604020202020204" pitchFamily="34" charset="0"/>
              </a:rPr>
              <a:t>Student can lose eligibility if final grades fall below the requirements.</a:t>
            </a:r>
          </a:p>
          <a:p>
            <a:pPr>
              <a:lnSpc>
                <a:spcPct val="100000"/>
              </a:lnSpc>
              <a:spcBef>
                <a:spcPts val="0"/>
              </a:spcBef>
              <a:spcAft>
                <a:spcPts val="900"/>
              </a:spcAft>
              <a:buClr>
                <a:srgbClr val="92D050"/>
              </a:buClr>
              <a:defRPr/>
            </a:pPr>
            <a:r>
              <a:rPr lang="en-US" altLang="en-US" sz="2000" dirty="0">
                <a:latin typeface="Arial" panose="020B0604020202020204" pitchFamily="34" charset="0"/>
                <a:ea typeface="ＭＳ Ｐゴシック" panose="020B0600070205080204" pitchFamily="34" charset="-128"/>
                <a:cs typeface="Arial" panose="020B0604020202020204" pitchFamily="34" charset="0"/>
              </a:rPr>
              <a:t>Can see ineligible reasons on WVHEG screen if the student has filed a FAFSA.</a:t>
            </a:r>
          </a:p>
          <a:p>
            <a:pPr>
              <a:defRPr/>
            </a:pPr>
            <a:endParaRPr lang="en-US" altLang="en-US" sz="1500" dirty="0">
              <a:latin typeface="Times New Roman" panose="02020603050405020304" pitchFamily="18" charset="0"/>
              <a:ea typeface="ＭＳ Ｐゴシック" panose="020B0600070205080204" pitchFamily="34" charset="-128"/>
              <a:cs typeface="Times New Roman" panose="02020603050405020304" pitchFamily="18" charset="0"/>
            </a:endParaRPr>
          </a:p>
        </p:txBody>
      </p:sp>
      <p:pic>
        <p:nvPicPr>
          <p:cNvPr id="2" name="Picture 2" descr="A picture containing drawing&#10;&#10;Description automatically generated">
            <a:extLst>
              <a:ext uri="{FF2B5EF4-FFF2-40B4-BE49-F238E27FC236}">
                <a16:creationId xmlns:a16="http://schemas.microsoft.com/office/drawing/2014/main" id="{F8BE1577-067C-9193-5F48-49A49D11158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50391" y="228600"/>
            <a:ext cx="2843213"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38645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D5CCDD-9FFD-2823-71E5-226555B06F9E}"/>
              </a:ext>
            </a:extLst>
          </p:cNvPr>
          <p:cNvPicPr>
            <a:picLocks noChangeAspect="1"/>
          </p:cNvPicPr>
          <p:nvPr/>
        </p:nvPicPr>
        <p:blipFill>
          <a:blip r:embed="rId2"/>
          <a:stretch>
            <a:fillRect/>
          </a:stretch>
        </p:blipFill>
        <p:spPr>
          <a:xfrm>
            <a:off x="418739" y="411218"/>
            <a:ext cx="8662723" cy="6294382"/>
          </a:xfrm>
          <a:prstGeom prst="rect">
            <a:avLst/>
          </a:prstGeom>
        </p:spPr>
      </p:pic>
      <p:sp>
        <p:nvSpPr>
          <p:cNvPr id="13" name="Ellipse 12">
            <a:extLst>
              <a:ext uri="{FF2B5EF4-FFF2-40B4-BE49-F238E27FC236}">
                <a16:creationId xmlns:a16="http://schemas.microsoft.com/office/drawing/2014/main" id="{12542FE4-E203-41DB-A03B-1558F356C9FF}"/>
              </a:ext>
            </a:extLst>
          </p:cNvPr>
          <p:cNvSpPr/>
          <p:nvPr/>
        </p:nvSpPr>
        <p:spPr>
          <a:xfrm>
            <a:off x="4990320" y="2405015"/>
            <a:ext cx="4023360" cy="365760"/>
          </a:xfrm>
          <a:prstGeom prst="ellipse">
            <a:avLst/>
          </a:prstGeom>
          <a:solidFill>
            <a:srgbClr val="E71224">
              <a:alpha val="5000"/>
            </a:srgbClr>
          </a:solidFill>
          <a:ln w="18000">
            <a:solidFill>
              <a:srgbClr val="E71224"/>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1"/>
          <a:lstStyle/>
          <a:p>
            <a:endParaRPr lang="en-US">
              <a:solidFill>
                <a:srgbClr val="E71224"/>
              </a:solidFill>
            </a:endParaRPr>
          </a:p>
        </p:txBody>
      </p:sp>
      <mc:AlternateContent xmlns:mc="http://schemas.openxmlformats.org/markup-compatibility/2006" xmlns:p14="http://schemas.microsoft.com/office/powerpoint/2010/main">
        <mc:Choice Requires="p14">
          <p:contentPart p14:bwMode="auto" r:id="rId3">
            <p14:nvContentPartPr>
              <p14:cNvPr id="11" name="Ink 10">
                <a:extLst>
                  <a:ext uri="{FF2B5EF4-FFF2-40B4-BE49-F238E27FC236}">
                    <a16:creationId xmlns:a16="http://schemas.microsoft.com/office/drawing/2014/main" id="{143D0A68-640F-4A15-B212-121E1B14EDED}"/>
                  </a:ext>
                </a:extLst>
              </p14:cNvPr>
              <p14:cNvContentPartPr/>
              <p14:nvPr/>
            </p14:nvContentPartPr>
            <p14:xfrm>
              <a:off x="5212837" y="4270105"/>
              <a:ext cx="360" cy="360"/>
            </p14:xfrm>
          </p:contentPart>
        </mc:Choice>
        <mc:Fallback xmlns="">
          <p:pic>
            <p:nvPicPr>
              <p:cNvPr id="11" name="Ink 10">
                <a:extLst>
                  <a:ext uri="{FF2B5EF4-FFF2-40B4-BE49-F238E27FC236}">
                    <a16:creationId xmlns:a16="http://schemas.microsoft.com/office/drawing/2014/main" id="{143D0A68-640F-4A15-B212-121E1B14EDED}"/>
                  </a:ext>
                </a:extLst>
              </p:cNvPr>
              <p:cNvPicPr/>
              <p:nvPr/>
            </p:nvPicPr>
            <p:blipFill>
              <a:blip r:embed="rId4"/>
              <a:stretch>
                <a:fillRect/>
              </a:stretch>
            </p:blipFill>
            <p:spPr>
              <a:xfrm>
                <a:off x="5204197" y="4261105"/>
                <a:ext cx="18000" cy="18000"/>
              </a:xfrm>
              <a:prstGeom prst="rect">
                <a:avLst/>
              </a:prstGeom>
            </p:spPr>
          </p:pic>
        </mc:Fallback>
      </mc:AlternateContent>
      <p:sp>
        <p:nvSpPr>
          <p:cNvPr id="16" name="Arrow: Right 15">
            <a:extLst>
              <a:ext uri="{FF2B5EF4-FFF2-40B4-BE49-F238E27FC236}">
                <a16:creationId xmlns:a16="http://schemas.microsoft.com/office/drawing/2014/main" id="{0D8EA72D-D378-4830-8165-6899317233A8}"/>
              </a:ext>
            </a:extLst>
          </p:cNvPr>
          <p:cNvSpPr/>
          <p:nvPr/>
        </p:nvSpPr>
        <p:spPr>
          <a:xfrm>
            <a:off x="1828800" y="4800600"/>
            <a:ext cx="2197608" cy="167640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0070C0"/>
                </a:solidFill>
              </a:ln>
              <a:solidFill>
                <a:schemeClr val="tx1"/>
              </a:solidFill>
            </a:endParaRPr>
          </a:p>
        </p:txBody>
      </p:sp>
    </p:spTree>
    <p:extLst>
      <p:ext uri="{BB962C8B-B14F-4D97-AF65-F5344CB8AC3E}">
        <p14:creationId xmlns:p14="http://schemas.microsoft.com/office/powerpoint/2010/main" val="27293952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a:extLst>
              <a:ext uri="{FF2B5EF4-FFF2-40B4-BE49-F238E27FC236}">
                <a16:creationId xmlns:a16="http://schemas.microsoft.com/office/drawing/2014/main" id="{0AE195AA-1EAF-4175-9363-3F9095F7EF2A}"/>
              </a:ext>
            </a:extLst>
          </p:cNvPr>
          <p:cNvSpPr>
            <a:spLocks noGrp="1" noChangeArrowheads="1"/>
          </p:cNvSpPr>
          <p:nvPr>
            <p:ph idx="1"/>
          </p:nvPr>
        </p:nvSpPr>
        <p:spPr>
          <a:xfrm>
            <a:off x="457200" y="2057400"/>
            <a:ext cx="8305014" cy="4688117"/>
          </a:xfrm>
        </p:spPr>
        <p:txBody>
          <a:bodyPr>
            <a:normAutofit/>
          </a:bodyPr>
          <a:lstStyle/>
          <a:p>
            <a:pPr marL="0" indent="0">
              <a:lnSpc>
                <a:spcPct val="100000"/>
              </a:lnSpc>
              <a:spcBef>
                <a:spcPts val="0"/>
              </a:spcBef>
              <a:spcAft>
                <a:spcPts val="900"/>
              </a:spcAft>
              <a:buNone/>
              <a:defRPr/>
            </a:pPr>
            <a:r>
              <a:rPr lang="en-US" sz="2400" b="1" dirty="0">
                <a:latin typeface="Arial" panose="020B0604020202020204" pitchFamily="34" charset="0"/>
                <a:cs typeface="Arial" panose="020B0604020202020204" pitchFamily="34" charset="0"/>
              </a:rPr>
              <a:t>Promise Renewal Requirements</a:t>
            </a:r>
          </a:p>
          <a:p>
            <a:pPr>
              <a:lnSpc>
                <a:spcPct val="100000"/>
              </a:lnSpc>
              <a:spcBef>
                <a:spcPts val="300"/>
              </a:spcBef>
              <a:spcAft>
                <a:spcPts val="300"/>
              </a:spcAft>
              <a:buClr>
                <a:srgbClr val="9ACA3C"/>
              </a:buClr>
              <a:defRPr/>
            </a:pPr>
            <a:r>
              <a:rPr lang="en-US" sz="2000" dirty="0">
                <a:latin typeface="Arial" panose="020B0604020202020204" pitchFamily="34" charset="0"/>
                <a:cs typeface="Arial" panose="020B0604020202020204" pitchFamily="34" charset="0"/>
              </a:rPr>
              <a:t>Maintain a 2.75 overall grade point average on a 4.0 scale </a:t>
            </a:r>
            <a:r>
              <a:rPr lang="en-US" sz="2000" b="1" dirty="0">
                <a:latin typeface="Arial" panose="020B0604020202020204" pitchFamily="34" charset="0"/>
                <a:cs typeface="Arial" panose="020B0604020202020204" pitchFamily="34" charset="0"/>
              </a:rPr>
              <a:t>EACH YEAR. </a:t>
            </a:r>
          </a:p>
          <a:p>
            <a:pPr>
              <a:lnSpc>
                <a:spcPct val="100000"/>
              </a:lnSpc>
              <a:spcBef>
                <a:spcPts val="300"/>
              </a:spcBef>
              <a:spcAft>
                <a:spcPts val="300"/>
              </a:spcAft>
              <a:buClr>
                <a:srgbClr val="9ACA3C"/>
              </a:buClr>
              <a:defRPr/>
            </a:pPr>
            <a:r>
              <a:rPr lang="en-US" dirty="0">
                <a:latin typeface="Arial" panose="020B0604020202020204" pitchFamily="34" charset="0"/>
                <a:cs typeface="Arial" panose="020B0604020202020204" pitchFamily="34" charset="0"/>
              </a:rPr>
              <a:t>Overall gpa includes all college level courses a student has taken</a:t>
            </a:r>
          </a:p>
          <a:p>
            <a:pPr>
              <a:lnSpc>
                <a:spcPct val="100000"/>
              </a:lnSpc>
              <a:spcBef>
                <a:spcPts val="300"/>
              </a:spcBef>
              <a:spcAft>
                <a:spcPts val="300"/>
              </a:spcAft>
              <a:buClr>
                <a:srgbClr val="9ACA3C"/>
              </a:buClr>
              <a:defRPr/>
            </a:pPr>
            <a:r>
              <a:rPr lang="en-US" sz="2000" dirty="0">
                <a:latin typeface="Arial" panose="020B0604020202020204" pitchFamily="34" charset="0"/>
                <a:cs typeface="Arial" panose="020B0604020202020204" pitchFamily="34" charset="0"/>
              </a:rPr>
              <a:t>Earn a minimum of 30 credit hours in an academic year for a student who receives a two-semester award in an academic year. </a:t>
            </a:r>
          </a:p>
          <a:p>
            <a:pPr lvl="1">
              <a:lnSpc>
                <a:spcPct val="100000"/>
              </a:lnSpc>
              <a:spcBef>
                <a:spcPts val="300"/>
              </a:spcBef>
              <a:spcAft>
                <a:spcPts val="300"/>
              </a:spcAft>
              <a:buClr>
                <a:srgbClr val="9ACA3C"/>
              </a:buClr>
              <a:defRPr/>
            </a:pPr>
            <a:r>
              <a:rPr lang="en-US" dirty="0">
                <a:latin typeface="Arial" panose="020B0604020202020204" pitchFamily="34" charset="0"/>
                <a:cs typeface="Arial" panose="020B0604020202020204" pitchFamily="34" charset="0"/>
              </a:rPr>
              <a:t>If a student receives a single-semester award, the student must complete and earn a minimum of 15 credit hours in the academic year.</a:t>
            </a:r>
          </a:p>
          <a:p>
            <a:pPr>
              <a:lnSpc>
                <a:spcPct val="100000"/>
              </a:lnSpc>
              <a:spcBef>
                <a:spcPts val="300"/>
              </a:spcBef>
              <a:spcAft>
                <a:spcPts val="300"/>
              </a:spcAft>
              <a:buClr>
                <a:srgbClr val="9ACA3C"/>
              </a:buClr>
              <a:defRPr/>
            </a:pPr>
            <a:r>
              <a:rPr lang="en-US" sz="2000" dirty="0">
                <a:latin typeface="Arial" panose="020B0604020202020204" pitchFamily="34" charset="0"/>
                <a:cs typeface="Arial" panose="020B0604020202020204" pitchFamily="34" charset="0"/>
              </a:rPr>
              <a:t>Academic year includes fall, following spring, and following summer terms</a:t>
            </a:r>
          </a:p>
          <a:p>
            <a:pPr lvl="1">
              <a:lnSpc>
                <a:spcPct val="100000"/>
              </a:lnSpc>
              <a:spcBef>
                <a:spcPts val="300"/>
              </a:spcBef>
              <a:spcAft>
                <a:spcPts val="300"/>
              </a:spcAft>
              <a:buClr>
                <a:srgbClr val="9ACA3C"/>
              </a:buClr>
              <a:defRPr/>
            </a:pPr>
            <a:r>
              <a:rPr lang="en-US" dirty="0">
                <a:latin typeface="Arial" panose="020B0604020202020204" pitchFamily="34" charset="0"/>
                <a:cs typeface="Arial" panose="020B0604020202020204" pitchFamily="34" charset="0"/>
              </a:rPr>
              <a:t>Example 2025-2026 includes fall 2025, spring 2026, and summer 2026</a:t>
            </a:r>
          </a:p>
        </p:txBody>
      </p:sp>
      <p:pic>
        <p:nvPicPr>
          <p:cNvPr id="2" name="Picture 2" descr="A picture containing drawing&#10;&#10;Description automatically generated">
            <a:extLst>
              <a:ext uri="{FF2B5EF4-FFF2-40B4-BE49-F238E27FC236}">
                <a16:creationId xmlns:a16="http://schemas.microsoft.com/office/drawing/2014/main" id="{E932C6E2-143C-D9B4-48B7-8CFD5D05949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50391" y="228600"/>
            <a:ext cx="2843213"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4325" y="2057400"/>
            <a:ext cx="8515350" cy="4583349"/>
          </a:xfrm>
        </p:spPr>
        <p:txBody>
          <a:bodyPr>
            <a:normAutofit/>
          </a:bodyPr>
          <a:lstStyle/>
          <a:p>
            <a:pPr marL="0" indent="0">
              <a:lnSpc>
                <a:spcPct val="100000"/>
              </a:lnSpc>
              <a:spcAft>
                <a:spcPts val="900"/>
              </a:spcAft>
              <a:buNone/>
            </a:pPr>
            <a:r>
              <a:rPr lang="en-US" sz="2400" b="1" dirty="0"/>
              <a:t>Promise Renewal Requirements</a:t>
            </a:r>
          </a:p>
          <a:p>
            <a:pPr>
              <a:lnSpc>
                <a:spcPct val="100000"/>
              </a:lnSpc>
              <a:spcAft>
                <a:spcPts val="900"/>
              </a:spcAft>
              <a:buClr>
                <a:srgbClr val="92D050"/>
              </a:buClr>
            </a:pPr>
            <a:r>
              <a:rPr lang="en-US" sz="2000" dirty="0"/>
              <a:t>Credit Hour Requirement</a:t>
            </a:r>
          </a:p>
          <a:p>
            <a:pPr lvl="1">
              <a:lnSpc>
                <a:spcPct val="100000"/>
              </a:lnSpc>
              <a:spcAft>
                <a:spcPts val="900"/>
              </a:spcAft>
              <a:buClr>
                <a:srgbClr val="92D050"/>
              </a:buClr>
            </a:pPr>
            <a:r>
              <a:rPr lang="en-US" dirty="0"/>
              <a:t>CLEP credits may be used to meet credit hour requirements. </a:t>
            </a:r>
          </a:p>
          <a:p>
            <a:pPr lvl="1">
              <a:lnSpc>
                <a:spcPct val="100000"/>
              </a:lnSpc>
              <a:spcAft>
                <a:spcPts val="900"/>
              </a:spcAft>
              <a:buClr>
                <a:srgbClr val="92D050"/>
              </a:buClr>
            </a:pPr>
            <a:r>
              <a:rPr lang="en-US" dirty="0"/>
              <a:t>Repeated Coursework limitation has been removed and both credits can be counted if credits are earned.</a:t>
            </a:r>
          </a:p>
          <a:p>
            <a:pPr lvl="2">
              <a:lnSpc>
                <a:spcPct val="100000"/>
              </a:lnSpc>
              <a:spcAft>
                <a:spcPts val="900"/>
              </a:spcAft>
              <a:buClr>
                <a:srgbClr val="92D050"/>
              </a:buClr>
            </a:pPr>
            <a:r>
              <a:rPr lang="en-US" dirty="0"/>
              <a:t>GPA would use institutional grading policy. </a:t>
            </a:r>
          </a:p>
          <a:p>
            <a:pPr>
              <a:lnSpc>
                <a:spcPct val="100000"/>
              </a:lnSpc>
              <a:spcAft>
                <a:spcPts val="900"/>
              </a:spcAft>
              <a:buClr>
                <a:srgbClr val="92D050"/>
              </a:buClr>
            </a:pPr>
            <a:r>
              <a:rPr lang="en-US" sz="2000" dirty="0"/>
              <a:t>Not required to reapply or file FAFSA for renewal. </a:t>
            </a:r>
          </a:p>
        </p:txBody>
      </p:sp>
      <p:pic>
        <p:nvPicPr>
          <p:cNvPr id="2" name="Picture 2" descr="A picture containing drawing&#10;&#10;Description automatically generated">
            <a:extLst>
              <a:ext uri="{FF2B5EF4-FFF2-40B4-BE49-F238E27FC236}">
                <a16:creationId xmlns:a16="http://schemas.microsoft.com/office/drawing/2014/main" id="{AD8584EA-1E0F-7F1B-4668-E9FBE4A6108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50391" y="228600"/>
            <a:ext cx="2843213"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479565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752600"/>
            <a:ext cx="8515350" cy="4583349"/>
          </a:xfrm>
        </p:spPr>
        <p:txBody>
          <a:bodyPr>
            <a:normAutofit fontScale="85000" lnSpcReduction="10000"/>
          </a:bodyPr>
          <a:lstStyle/>
          <a:p>
            <a:pPr marL="0" indent="0">
              <a:lnSpc>
                <a:spcPct val="100000"/>
              </a:lnSpc>
              <a:spcAft>
                <a:spcPts val="900"/>
              </a:spcAft>
              <a:buNone/>
            </a:pPr>
            <a:r>
              <a:rPr lang="en-US" sz="2400" b="1" dirty="0"/>
              <a:t>Second Chance Promise Renewal</a:t>
            </a:r>
          </a:p>
          <a:p>
            <a:pPr>
              <a:lnSpc>
                <a:spcPct val="100000"/>
              </a:lnSpc>
              <a:spcAft>
                <a:spcPts val="900"/>
              </a:spcAft>
              <a:buClr>
                <a:srgbClr val="92D050"/>
              </a:buClr>
            </a:pPr>
            <a:r>
              <a:rPr lang="en-US" sz="2000" dirty="0"/>
              <a:t>Recipients who lose the scholarship for not meeting renewal may petition to have the scholarship reinstated after they obtain the requirements.</a:t>
            </a:r>
          </a:p>
          <a:p>
            <a:pPr lvl="1">
              <a:lnSpc>
                <a:spcPct val="100000"/>
              </a:lnSpc>
              <a:spcAft>
                <a:spcPts val="900"/>
              </a:spcAft>
              <a:buClr>
                <a:srgbClr val="92D050"/>
              </a:buClr>
            </a:pPr>
            <a:r>
              <a:rPr lang="en-US" sz="1700" dirty="0"/>
              <a:t>May now make up the requirements to qualify and request once they achieve the requirements. </a:t>
            </a:r>
          </a:p>
          <a:p>
            <a:pPr lvl="1">
              <a:lnSpc>
                <a:spcPct val="100000"/>
              </a:lnSpc>
              <a:spcAft>
                <a:spcPts val="900"/>
              </a:spcAft>
              <a:buClr>
                <a:srgbClr val="92D050"/>
              </a:buClr>
            </a:pPr>
            <a:r>
              <a:rPr lang="en-US" sz="1700" dirty="0"/>
              <a:t>Limited to one petition. If they lose the scholarship again, cannot utilize the petition process. </a:t>
            </a:r>
          </a:p>
          <a:p>
            <a:pPr lvl="1">
              <a:lnSpc>
                <a:spcPct val="100000"/>
              </a:lnSpc>
              <a:spcAft>
                <a:spcPts val="900"/>
              </a:spcAft>
              <a:buClr>
                <a:srgbClr val="92D050"/>
              </a:buClr>
            </a:pPr>
            <a:r>
              <a:rPr lang="en-US" sz="1700" dirty="0"/>
              <a:t>Each term the recipient enrolls to achieve requirements will count as semesters of utilization. </a:t>
            </a:r>
          </a:p>
          <a:p>
            <a:pPr lvl="2">
              <a:lnSpc>
                <a:spcPct val="100000"/>
              </a:lnSpc>
              <a:spcAft>
                <a:spcPts val="900"/>
              </a:spcAft>
              <a:buClr>
                <a:srgbClr val="92D050"/>
              </a:buClr>
            </a:pPr>
            <a:r>
              <a:rPr lang="en-US" sz="1400" dirty="0"/>
              <a:t>If they are not enrolled, it will not count against them but will still be limited to the six-year window for utilization. </a:t>
            </a:r>
          </a:p>
          <a:p>
            <a:pPr lvl="1">
              <a:lnSpc>
                <a:spcPct val="100000"/>
              </a:lnSpc>
              <a:spcAft>
                <a:spcPts val="900"/>
              </a:spcAft>
              <a:buClr>
                <a:srgbClr val="92D050"/>
              </a:buClr>
            </a:pPr>
            <a:r>
              <a:rPr lang="en-US" sz="1700" dirty="0"/>
              <a:t>Can be reinstated in the spring term, if the student achieves renewal with fall. </a:t>
            </a:r>
          </a:p>
          <a:p>
            <a:pPr lvl="1">
              <a:lnSpc>
                <a:spcPct val="100000"/>
              </a:lnSpc>
              <a:spcAft>
                <a:spcPts val="900"/>
              </a:spcAft>
              <a:buClr>
                <a:srgbClr val="92D050"/>
              </a:buClr>
            </a:pPr>
            <a:r>
              <a:rPr lang="en-US" sz="1700" dirty="0"/>
              <a:t>Student will need to submit request through Airslate to have their status reviewed by school to have Promise reinstated. </a:t>
            </a:r>
          </a:p>
          <a:p>
            <a:pPr lvl="1">
              <a:lnSpc>
                <a:spcPct val="100000"/>
              </a:lnSpc>
              <a:spcAft>
                <a:spcPts val="900"/>
              </a:spcAft>
              <a:buClr>
                <a:srgbClr val="92D050"/>
              </a:buClr>
            </a:pPr>
            <a:r>
              <a:rPr lang="en-US" sz="1700" dirty="0"/>
              <a:t>Started with 2023-2024 to 2024-2025 renewal. Those who lost prior to this year cannot utilize this process. </a:t>
            </a:r>
          </a:p>
          <a:p>
            <a:pPr lvl="1">
              <a:lnSpc>
                <a:spcPct val="100000"/>
              </a:lnSpc>
              <a:spcAft>
                <a:spcPts val="900"/>
              </a:spcAft>
              <a:buClr>
                <a:srgbClr val="92D050"/>
              </a:buClr>
            </a:pPr>
            <a:r>
              <a:rPr lang="en-US" sz="1700" dirty="0"/>
              <a:t>This does not replace the appeals process for students with extenuating circumstances. </a:t>
            </a:r>
          </a:p>
        </p:txBody>
      </p:sp>
      <p:pic>
        <p:nvPicPr>
          <p:cNvPr id="2" name="Picture 2" descr="A picture containing drawing&#10;&#10;Description automatically generated">
            <a:extLst>
              <a:ext uri="{FF2B5EF4-FFF2-40B4-BE49-F238E27FC236}">
                <a16:creationId xmlns:a16="http://schemas.microsoft.com/office/drawing/2014/main" id="{AD8584EA-1E0F-7F1B-4668-E9FBE4A6108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50391" y="228600"/>
            <a:ext cx="2843213"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235204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7B92ED-BF0F-B282-A3D6-AEC6F237AE8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434305-0AF9-C47A-DD59-BACEF45754C5}"/>
              </a:ext>
            </a:extLst>
          </p:cNvPr>
          <p:cNvSpPr>
            <a:spLocks noGrp="1"/>
          </p:cNvSpPr>
          <p:nvPr>
            <p:ph idx="1"/>
          </p:nvPr>
        </p:nvSpPr>
        <p:spPr/>
        <p:txBody>
          <a:bodyPr>
            <a:normAutofit/>
          </a:bodyPr>
          <a:lstStyle/>
          <a:p>
            <a:pPr lvl="1">
              <a:buNone/>
            </a:pPr>
            <a:endParaRPr lang="en-US" dirty="0"/>
          </a:p>
          <a:p>
            <a:pPr lvl="1"/>
            <a:endParaRPr lang="en-US" dirty="0"/>
          </a:p>
        </p:txBody>
      </p:sp>
      <p:graphicFrame>
        <p:nvGraphicFramePr>
          <p:cNvPr id="9" name="Diagram 8">
            <a:extLst>
              <a:ext uri="{FF2B5EF4-FFF2-40B4-BE49-F238E27FC236}">
                <a16:creationId xmlns:a16="http://schemas.microsoft.com/office/drawing/2014/main" id="{1DC890F3-DEB0-8CD6-F4E7-196AF2E67FC7}"/>
              </a:ext>
            </a:extLst>
          </p:cNvPr>
          <p:cNvGraphicFramePr/>
          <p:nvPr/>
        </p:nvGraphicFramePr>
        <p:xfrm>
          <a:off x="76200" y="4808407"/>
          <a:ext cx="8762997" cy="17691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Box 9">
            <a:extLst>
              <a:ext uri="{FF2B5EF4-FFF2-40B4-BE49-F238E27FC236}">
                <a16:creationId xmlns:a16="http://schemas.microsoft.com/office/drawing/2014/main" id="{8EA25411-8A08-DBE8-15C0-4875E6CB7D1C}"/>
              </a:ext>
            </a:extLst>
          </p:cNvPr>
          <p:cNvSpPr txBox="1"/>
          <p:nvPr/>
        </p:nvSpPr>
        <p:spPr>
          <a:xfrm>
            <a:off x="324256" y="1825625"/>
            <a:ext cx="8514943" cy="1384995"/>
          </a:xfrm>
          <a:prstGeom prst="rect">
            <a:avLst/>
          </a:prstGeom>
          <a:noFill/>
        </p:spPr>
        <p:txBody>
          <a:bodyPr wrap="square" rtlCol="0">
            <a:spAutoFit/>
          </a:bodyPr>
          <a:lstStyle/>
          <a:p>
            <a:pPr algn="ctr"/>
            <a:r>
              <a:rPr lang="en-US" sz="2800" dirty="0"/>
              <a:t>Two semester award - Student received Promise in </a:t>
            </a:r>
            <a:br>
              <a:rPr lang="en-US" sz="2800" dirty="0"/>
            </a:br>
            <a:r>
              <a:rPr lang="en-US" sz="2800" dirty="0"/>
              <a:t>2024-25 for both terms. Is the student eligible based </a:t>
            </a:r>
            <a:br>
              <a:rPr lang="en-US" sz="2800" dirty="0"/>
            </a:br>
            <a:r>
              <a:rPr lang="en-US" sz="2800" dirty="0"/>
              <a:t>on credit hours for 2025-2026?</a:t>
            </a:r>
          </a:p>
        </p:txBody>
      </p:sp>
      <p:graphicFrame>
        <p:nvGraphicFramePr>
          <p:cNvPr id="12" name="Diagram 11">
            <a:extLst>
              <a:ext uri="{FF2B5EF4-FFF2-40B4-BE49-F238E27FC236}">
                <a16:creationId xmlns:a16="http://schemas.microsoft.com/office/drawing/2014/main" id="{8CF1DF18-9D83-2013-0FBE-FD7A28DC5DF6}"/>
              </a:ext>
            </a:extLst>
          </p:cNvPr>
          <p:cNvGraphicFramePr/>
          <p:nvPr>
            <p:extLst>
              <p:ext uri="{D42A27DB-BD31-4B8C-83A1-F6EECF244321}">
                <p14:modId xmlns:p14="http://schemas.microsoft.com/office/powerpoint/2010/main" val="3129847499"/>
              </p:ext>
            </p:extLst>
          </p:nvPr>
        </p:nvGraphicFramePr>
        <p:xfrm>
          <a:off x="324255" y="3423412"/>
          <a:ext cx="8286345" cy="138499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4" name="Picture 2" descr="A picture containing drawing&#10;&#10;Description automatically generated">
            <a:extLst>
              <a:ext uri="{FF2B5EF4-FFF2-40B4-BE49-F238E27FC236}">
                <a16:creationId xmlns:a16="http://schemas.microsoft.com/office/drawing/2014/main" id="{89612F1B-D5B1-61A4-8FFB-A4116A89D2F3}"/>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150392" y="280422"/>
            <a:ext cx="2843213"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98848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A2A8F4-3006-86A3-11AA-7DCA870FFD3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92FF59E-68FB-4099-11BB-728655084BBF}"/>
              </a:ext>
            </a:extLst>
          </p:cNvPr>
          <p:cNvSpPr>
            <a:spLocks noGrp="1"/>
          </p:cNvSpPr>
          <p:nvPr>
            <p:ph idx="1"/>
          </p:nvPr>
        </p:nvSpPr>
        <p:spPr/>
        <p:txBody>
          <a:bodyPr>
            <a:normAutofit/>
          </a:bodyPr>
          <a:lstStyle/>
          <a:p>
            <a:pPr lvl="1">
              <a:buNone/>
            </a:pPr>
            <a:endParaRPr lang="en-US" dirty="0"/>
          </a:p>
          <a:p>
            <a:pPr lvl="1"/>
            <a:endParaRPr lang="en-US" dirty="0"/>
          </a:p>
        </p:txBody>
      </p:sp>
      <p:graphicFrame>
        <p:nvGraphicFramePr>
          <p:cNvPr id="9" name="Diagram 8">
            <a:extLst>
              <a:ext uri="{FF2B5EF4-FFF2-40B4-BE49-F238E27FC236}">
                <a16:creationId xmlns:a16="http://schemas.microsoft.com/office/drawing/2014/main" id="{DB9C4705-925D-FD8C-372D-33DE7B6F1E41}"/>
              </a:ext>
            </a:extLst>
          </p:cNvPr>
          <p:cNvGraphicFramePr/>
          <p:nvPr/>
        </p:nvGraphicFramePr>
        <p:xfrm>
          <a:off x="152400" y="4914199"/>
          <a:ext cx="8839199" cy="17152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Box 9">
            <a:extLst>
              <a:ext uri="{FF2B5EF4-FFF2-40B4-BE49-F238E27FC236}">
                <a16:creationId xmlns:a16="http://schemas.microsoft.com/office/drawing/2014/main" id="{5FBD5B2F-8EFF-0FB3-BDF7-C930A6E32332}"/>
              </a:ext>
            </a:extLst>
          </p:cNvPr>
          <p:cNvSpPr txBox="1"/>
          <p:nvPr/>
        </p:nvSpPr>
        <p:spPr>
          <a:xfrm>
            <a:off x="324256" y="1835773"/>
            <a:ext cx="8591143" cy="1384995"/>
          </a:xfrm>
          <a:prstGeom prst="rect">
            <a:avLst/>
          </a:prstGeom>
          <a:noFill/>
        </p:spPr>
        <p:txBody>
          <a:bodyPr wrap="square" rtlCol="0">
            <a:spAutoFit/>
          </a:bodyPr>
          <a:lstStyle/>
          <a:p>
            <a:pPr algn="ctr"/>
            <a:r>
              <a:rPr lang="en-US" sz="2800" dirty="0"/>
              <a:t>One semester award - Student received Promise in 2024-25 for one term. Is the student eligible based on credit hours for 2025-2026?</a:t>
            </a:r>
          </a:p>
        </p:txBody>
      </p:sp>
      <p:graphicFrame>
        <p:nvGraphicFramePr>
          <p:cNvPr id="12" name="Diagram 11">
            <a:extLst>
              <a:ext uri="{FF2B5EF4-FFF2-40B4-BE49-F238E27FC236}">
                <a16:creationId xmlns:a16="http://schemas.microsoft.com/office/drawing/2014/main" id="{97DC4EE8-A80F-18EE-E2AD-B90CDA26B501}"/>
              </a:ext>
            </a:extLst>
          </p:cNvPr>
          <p:cNvGraphicFramePr/>
          <p:nvPr>
            <p:extLst>
              <p:ext uri="{D42A27DB-BD31-4B8C-83A1-F6EECF244321}">
                <p14:modId xmlns:p14="http://schemas.microsoft.com/office/powerpoint/2010/main" val="560139555"/>
              </p:ext>
            </p:extLst>
          </p:nvPr>
        </p:nvGraphicFramePr>
        <p:xfrm>
          <a:off x="228601" y="3274743"/>
          <a:ext cx="8686798" cy="152585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4" name="Picture 2" descr="A picture containing drawing&#10;&#10;Description automatically generated">
            <a:extLst>
              <a:ext uri="{FF2B5EF4-FFF2-40B4-BE49-F238E27FC236}">
                <a16:creationId xmlns:a16="http://schemas.microsoft.com/office/drawing/2014/main" id="{857D9165-C0CC-F4B8-36C7-27DBACC39C3C}"/>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150392" y="304800"/>
            <a:ext cx="2843213"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503635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B97AC1-786B-ACBF-F596-18100E057E9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881EEBC-2FB6-5B50-3CB5-832F2CE2B9D5}"/>
              </a:ext>
            </a:extLst>
          </p:cNvPr>
          <p:cNvSpPr>
            <a:spLocks noGrp="1"/>
          </p:cNvSpPr>
          <p:nvPr>
            <p:ph idx="1"/>
          </p:nvPr>
        </p:nvSpPr>
        <p:spPr/>
        <p:txBody>
          <a:bodyPr>
            <a:normAutofit/>
          </a:bodyPr>
          <a:lstStyle/>
          <a:p>
            <a:pPr lvl="1">
              <a:buNone/>
            </a:pPr>
            <a:endParaRPr lang="en-US" dirty="0"/>
          </a:p>
          <a:p>
            <a:pPr lvl="1"/>
            <a:endParaRPr lang="en-US" dirty="0"/>
          </a:p>
        </p:txBody>
      </p:sp>
      <p:sp>
        <p:nvSpPr>
          <p:cNvPr id="10" name="TextBox 9">
            <a:extLst>
              <a:ext uri="{FF2B5EF4-FFF2-40B4-BE49-F238E27FC236}">
                <a16:creationId xmlns:a16="http://schemas.microsoft.com/office/drawing/2014/main" id="{A30C4E77-068C-D586-A175-92226863BAF2}"/>
              </a:ext>
            </a:extLst>
          </p:cNvPr>
          <p:cNvSpPr txBox="1"/>
          <p:nvPr/>
        </p:nvSpPr>
        <p:spPr>
          <a:xfrm>
            <a:off x="933040" y="2154736"/>
            <a:ext cx="7277918" cy="523220"/>
          </a:xfrm>
          <a:prstGeom prst="rect">
            <a:avLst/>
          </a:prstGeom>
          <a:noFill/>
        </p:spPr>
        <p:txBody>
          <a:bodyPr wrap="square" rtlCol="0">
            <a:spAutoFit/>
          </a:bodyPr>
          <a:lstStyle/>
          <a:p>
            <a:pPr algn="ctr"/>
            <a:r>
              <a:rPr lang="en-US" sz="2800" dirty="0"/>
              <a:t>Second Chance Promise Renewal Example:</a:t>
            </a:r>
          </a:p>
        </p:txBody>
      </p:sp>
      <p:graphicFrame>
        <p:nvGraphicFramePr>
          <p:cNvPr id="12" name="Diagram 11">
            <a:extLst>
              <a:ext uri="{FF2B5EF4-FFF2-40B4-BE49-F238E27FC236}">
                <a16:creationId xmlns:a16="http://schemas.microsoft.com/office/drawing/2014/main" id="{E6888818-8120-9265-73C5-787026D52E02}"/>
              </a:ext>
            </a:extLst>
          </p:cNvPr>
          <p:cNvGraphicFramePr/>
          <p:nvPr/>
        </p:nvGraphicFramePr>
        <p:xfrm>
          <a:off x="228600" y="3429000"/>
          <a:ext cx="8686800" cy="2590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2" descr="A picture containing drawing&#10;&#10;Description automatically generated">
            <a:extLst>
              <a:ext uri="{FF2B5EF4-FFF2-40B4-BE49-F238E27FC236}">
                <a16:creationId xmlns:a16="http://schemas.microsoft.com/office/drawing/2014/main" id="{198A0727-4A29-3EEA-EFEF-6D32FF3B250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150392" y="531179"/>
            <a:ext cx="2843213"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592277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BC2C71-5B8F-865B-67FA-E2CD1D06683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76524E-4D35-BD7D-9DA6-ABEE1C988B2C}"/>
              </a:ext>
            </a:extLst>
          </p:cNvPr>
          <p:cNvSpPr>
            <a:spLocks noGrp="1"/>
          </p:cNvSpPr>
          <p:nvPr>
            <p:ph idx="1"/>
          </p:nvPr>
        </p:nvSpPr>
        <p:spPr>
          <a:xfrm>
            <a:off x="228600" y="1752600"/>
            <a:ext cx="8515350" cy="4583349"/>
          </a:xfrm>
        </p:spPr>
        <p:txBody>
          <a:bodyPr>
            <a:normAutofit/>
          </a:bodyPr>
          <a:lstStyle/>
          <a:p>
            <a:pPr marL="0" indent="0">
              <a:lnSpc>
                <a:spcPct val="100000"/>
              </a:lnSpc>
              <a:spcAft>
                <a:spcPts val="900"/>
              </a:spcAft>
              <a:buNone/>
            </a:pPr>
            <a:r>
              <a:rPr lang="en-US" sz="2400" b="1" dirty="0"/>
              <a:t>Second Chance Promise Renewal</a:t>
            </a:r>
          </a:p>
          <a:p>
            <a:pPr>
              <a:lnSpc>
                <a:spcPct val="100000"/>
              </a:lnSpc>
              <a:spcAft>
                <a:spcPts val="900"/>
              </a:spcAft>
              <a:buClr>
                <a:srgbClr val="92D050"/>
              </a:buClr>
            </a:pPr>
            <a:r>
              <a:rPr lang="en-US" sz="2000" dirty="0"/>
              <a:t>Information available in award letter, not enrolled emails and reminders sent each semester by HEPC.</a:t>
            </a:r>
          </a:p>
          <a:p>
            <a:pPr>
              <a:lnSpc>
                <a:spcPct val="100000"/>
              </a:lnSpc>
              <a:spcAft>
                <a:spcPts val="900"/>
              </a:spcAft>
              <a:buClr>
                <a:srgbClr val="92D050"/>
              </a:buClr>
            </a:pPr>
            <a:r>
              <a:rPr lang="en-US" sz="2000" dirty="0"/>
              <a:t>Please actively seek out students who should request this, review and communicate</a:t>
            </a:r>
          </a:p>
          <a:p>
            <a:pPr lvl="1">
              <a:lnSpc>
                <a:spcPct val="100000"/>
              </a:lnSpc>
              <a:spcAft>
                <a:spcPts val="900"/>
              </a:spcAft>
              <a:buClr>
                <a:srgbClr val="92D050"/>
              </a:buClr>
            </a:pPr>
            <a:r>
              <a:rPr lang="en-US" sz="1700" dirty="0"/>
              <a:t>Doesn’t have to be immediately after end of semester</a:t>
            </a:r>
          </a:p>
          <a:p>
            <a:pPr lvl="1">
              <a:lnSpc>
                <a:spcPct val="100000"/>
              </a:lnSpc>
              <a:spcAft>
                <a:spcPts val="900"/>
              </a:spcAft>
              <a:buClr>
                <a:srgbClr val="92D050"/>
              </a:buClr>
            </a:pPr>
            <a:r>
              <a:rPr lang="en-US" sz="1700" dirty="0"/>
              <a:t>February/March after fall term </a:t>
            </a:r>
          </a:p>
          <a:p>
            <a:pPr lvl="1">
              <a:lnSpc>
                <a:spcPct val="100000"/>
              </a:lnSpc>
              <a:spcAft>
                <a:spcPts val="900"/>
              </a:spcAft>
              <a:buClr>
                <a:srgbClr val="92D050"/>
              </a:buClr>
            </a:pPr>
            <a:r>
              <a:rPr lang="en-US" sz="1700" dirty="0"/>
              <a:t>June after spring term</a:t>
            </a:r>
          </a:p>
          <a:p>
            <a:pPr marL="342900" lvl="1" indent="0">
              <a:lnSpc>
                <a:spcPct val="100000"/>
              </a:lnSpc>
              <a:spcAft>
                <a:spcPts val="900"/>
              </a:spcAft>
              <a:buClr>
                <a:srgbClr val="92D050"/>
              </a:buClr>
              <a:buNone/>
            </a:pPr>
            <a:endParaRPr lang="en-US" sz="1700" dirty="0"/>
          </a:p>
        </p:txBody>
      </p:sp>
      <p:pic>
        <p:nvPicPr>
          <p:cNvPr id="2" name="Picture 2" descr="A picture containing drawing&#10;&#10;Description automatically generated">
            <a:extLst>
              <a:ext uri="{FF2B5EF4-FFF2-40B4-BE49-F238E27FC236}">
                <a16:creationId xmlns:a16="http://schemas.microsoft.com/office/drawing/2014/main" id="{AC8B4E82-D8FC-7BF4-1FE4-D279C85C1CD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50391" y="228600"/>
            <a:ext cx="2843213"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335670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057400"/>
            <a:ext cx="8729221" cy="4198938"/>
          </a:xfrm>
        </p:spPr>
        <p:txBody>
          <a:bodyPr>
            <a:normAutofit/>
          </a:bodyPr>
          <a:lstStyle/>
          <a:p>
            <a:pPr marL="0" indent="0">
              <a:lnSpc>
                <a:spcPct val="100000"/>
              </a:lnSpc>
              <a:spcAft>
                <a:spcPts val="900"/>
              </a:spcAft>
              <a:buNone/>
            </a:pPr>
            <a:r>
              <a:rPr lang="en-US" sz="2400" b="1" dirty="0"/>
              <a:t>Promise Recipients who attend an Out of State College</a:t>
            </a:r>
          </a:p>
          <a:p>
            <a:pPr>
              <a:lnSpc>
                <a:spcPct val="100000"/>
              </a:lnSpc>
              <a:spcAft>
                <a:spcPts val="900"/>
              </a:spcAft>
              <a:buClr>
                <a:srgbClr val="92D050"/>
              </a:buClr>
            </a:pPr>
            <a:r>
              <a:rPr lang="en-US" sz="2000" dirty="0"/>
              <a:t>Promise cannot be taken out of state. </a:t>
            </a:r>
          </a:p>
          <a:p>
            <a:pPr>
              <a:lnSpc>
                <a:spcPct val="100000"/>
              </a:lnSpc>
              <a:spcAft>
                <a:spcPts val="900"/>
              </a:spcAft>
              <a:buClr>
                <a:srgbClr val="92D050"/>
              </a:buClr>
            </a:pPr>
            <a:r>
              <a:rPr lang="en-US" sz="2000" dirty="0"/>
              <a:t>Students may enroll at an ineligible institution for up to 1 academic year after being awarded and regain eligibility.</a:t>
            </a:r>
          </a:p>
          <a:p>
            <a:pPr>
              <a:lnSpc>
                <a:spcPct val="100000"/>
              </a:lnSpc>
              <a:spcAft>
                <a:spcPts val="900"/>
              </a:spcAft>
              <a:buClr>
                <a:srgbClr val="92D050"/>
              </a:buClr>
            </a:pPr>
            <a:r>
              <a:rPr lang="en-US" sz="2000" dirty="0"/>
              <a:t>Must enroll at eligible institution and meets renewal eligibility criteria by the following fall term.</a:t>
            </a:r>
          </a:p>
          <a:p>
            <a:pPr lvl="1">
              <a:lnSpc>
                <a:spcPct val="100000"/>
              </a:lnSpc>
              <a:spcAft>
                <a:spcPts val="900"/>
              </a:spcAft>
              <a:buClr>
                <a:srgbClr val="92D050"/>
              </a:buClr>
            </a:pPr>
            <a:r>
              <a:rPr lang="en-US" dirty="0"/>
              <a:t>Ex: 2025 recipient must be enrolled by fall 2026</a:t>
            </a:r>
          </a:p>
          <a:p>
            <a:pPr lvl="1">
              <a:lnSpc>
                <a:spcPct val="100000"/>
              </a:lnSpc>
              <a:spcAft>
                <a:spcPts val="900"/>
              </a:spcAft>
              <a:buClr>
                <a:srgbClr val="92D050"/>
              </a:buClr>
            </a:pPr>
            <a:r>
              <a:rPr lang="en-US" dirty="0"/>
              <a:t>HEPC Reviews transcript for out of state students if out of state for the full year.</a:t>
            </a:r>
          </a:p>
          <a:p>
            <a:pPr lvl="2">
              <a:lnSpc>
                <a:spcPct val="100000"/>
              </a:lnSpc>
              <a:spcAft>
                <a:spcPts val="900"/>
              </a:spcAft>
              <a:buClr>
                <a:srgbClr val="92D050"/>
              </a:buClr>
            </a:pPr>
            <a:r>
              <a:rPr lang="en-US" dirty="0"/>
              <a:t>If one semester, school would review after one year. </a:t>
            </a:r>
          </a:p>
        </p:txBody>
      </p:sp>
      <p:pic>
        <p:nvPicPr>
          <p:cNvPr id="2" name="Picture 2" descr="A picture containing drawing&#10;&#10;Description automatically generated">
            <a:extLst>
              <a:ext uri="{FF2B5EF4-FFF2-40B4-BE49-F238E27FC236}">
                <a16:creationId xmlns:a16="http://schemas.microsoft.com/office/drawing/2014/main" id="{42E7F685-AC94-34D0-2C3E-019B8B3F89C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50391" y="228600"/>
            <a:ext cx="2843213"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806191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2057400"/>
            <a:ext cx="8610600" cy="4589016"/>
          </a:xfrm>
        </p:spPr>
        <p:txBody>
          <a:bodyPr>
            <a:normAutofit fontScale="92500"/>
          </a:bodyPr>
          <a:lstStyle/>
          <a:p>
            <a:pPr marL="0" indent="0">
              <a:lnSpc>
                <a:spcPct val="100000"/>
              </a:lnSpc>
              <a:spcAft>
                <a:spcPts val="900"/>
              </a:spcAft>
              <a:buNone/>
            </a:pPr>
            <a:r>
              <a:rPr lang="en-US" sz="2600" b="1" dirty="0">
                <a:solidFill>
                  <a:srgbClr val="7030A0"/>
                </a:solidFill>
              </a:rPr>
              <a:t>Summer Promise Scholarship</a:t>
            </a:r>
          </a:p>
          <a:p>
            <a:pPr>
              <a:lnSpc>
                <a:spcPct val="120000"/>
              </a:lnSpc>
              <a:spcBef>
                <a:spcPts val="100"/>
              </a:spcBef>
              <a:spcAft>
                <a:spcPts val="100"/>
              </a:spcAft>
              <a:buClr>
                <a:srgbClr val="92D050"/>
              </a:buClr>
            </a:pPr>
            <a:r>
              <a:rPr lang="en-US" sz="1800" dirty="0"/>
              <a:t>Current Promise recipients can apply for summer awards</a:t>
            </a:r>
          </a:p>
          <a:p>
            <a:pPr>
              <a:lnSpc>
                <a:spcPct val="120000"/>
              </a:lnSpc>
              <a:spcBef>
                <a:spcPts val="100"/>
              </a:spcBef>
              <a:spcAft>
                <a:spcPts val="100"/>
              </a:spcAft>
              <a:buClr>
                <a:srgbClr val="92D050"/>
              </a:buClr>
            </a:pPr>
            <a:r>
              <a:rPr lang="en-US" sz="1800" dirty="0"/>
              <a:t>Counts as a semester of utilization</a:t>
            </a:r>
          </a:p>
          <a:p>
            <a:pPr>
              <a:lnSpc>
                <a:spcPct val="120000"/>
              </a:lnSpc>
              <a:spcBef>
                <a:spcPts val="100"/>
              </a:spcBef>
              <a:spcAft>
                <a:spcPts val="100"/>
              </a:spcAft>
              <a:buClr>
                <a:srgbClr val="92D050"/>
              </a:buClr>
            </a:pPr>
            <a:r>
              <a:rPr lang="en-US" sz="1800" dirty="0"/>
              <a:t>Must meet academic requirements at the end of the spring semester preceding the summer term to qualify. </a:t>
            </a:r>
          </a:p>
          <a:p>
            <a:pPr>
              <a:lnSpc>
                <a:spcPct val="120000"/>
              </a:lnSpc>
              <a:spcBef>
                <a:spcPts val="100"/>
              </a:spcBef>
              <a:spcAft>
                <a:spcPts val="100"/>
              </a:spcAft>
              <a:buClr>
                <a:srgbClr val="92D050"/>
              </a:buClr>
            </a:pPr>
            <a:r>
              <a:rPr lang="en-US" sz="1800" dirty="0"/>
              <a:t>Must submit a summer Promise application on cfwv.com/</a:t>
            </a:r>
            <a:r>
              <a:rPr lang="en-US" sz="1800" dirty="0" err="1"/>
              <a:t>summerpromise</a:t>
            </a:r>
            <a:endParaRPr lang="en-US" sz="1800" dirty="0"/>
          </a:p>
          <a:p>
            <a:pPr>
              <a:lnSpc>
                <a:spcPct val="120000"/>
              </a:lnSpc>
              <a:spcBef>
                <a:spcPts val="100"/>
              </a:spcBef>
              <a:spcAft>
                <a:spcPts val="100"/>
              </a:spcAft>
              <a:buClr>
                <a:srgbClr val="92D050"/>
              </a:buClr>
            </a:pPr>
            <a:r>
              <a:rPr lang="en-US" sz="1800" dirty="0"/>
              <a:t>If a student is attending multiple institutions or a different institution than home in the summer, the home institution will have to have a consortium agreement on file and home institution will update the student status in FAMS for them to qualify. </a:t>
            </a:r>
          </a:p>
          <a:p>
            <a:pPr>
              <a:lnSpc>
                <a:spcPct val="120000"/>
              </a:lnSpc>
              <a:spcBef>
                <a:spcPts val="100"/>
              </a:spcBef>
              <a:spcAft>
                <a:spcPts val="100"/>
              </a:spcAft>
              <a:buClr>
                <a:srgbClr val="92D050"/>
              </a:buClr>
            </a:pPr>
            <a:r>
              <a:rPr lang="en-US" sz="1800" dirty="0"/>
              <a:t>Max 2025 Summer Award Amount will be $2750 for tuition and mandatory fees</a:t>
            </a:r>
          </a:p>
          <a:p>
            <a:pPr>
              <a:lnSpc>
                <a:spcPct val="120000"/>
              </a:lnSpc>
              <a:spcBef>
                <a:spcPts val="100"/>
              </a:spcBef>
              <a:spcAft>
                <a:spcPts val="100"/>
              </a:spcAft>
              <a:buClr>
                <a:srgbClr val="92D050"/>
              </a:buClr>
            </a:pPr>
            <a:r>
              <a:rPr lang="en-US" sz="1800" dirty="0"/>
              <a:t>Application becomes Available March 15</a:t>
            </a:r>
          </a:p>
          <a:p>
            <a:pPr lvl="1">
              <a:lnSpc>
                <a:spcPct val="120000"/>
              </a:lnSpc>
              <a:spcBef>
                <a:spcPts val="100"/>
              </a:spcBef>
              <a:spcAft>
                <a:spcPts val="100"/>
              </a:spcAft>
              <a:buClr>
                <a:srgbClr val="92D050"/>
              </a:buClr>
            </a:pPr>
            <a:r>
              <a:rPr lang="en-US" sz="1600" dirty="0"/>
              <a:t>Priority Deadline May 15</a:t>
            </a:r>
          </a:p>
          <a:p>
            <a:pPr lvl="1">
              <a:lnSpc>
                <a:spcPct val="120000"/>
              </a:lnSpc>
              <a:spcBef>
                <a:spcPts val="100"/>
              </a:spcBef>
              <a:spcAft>
                <a:spcPts val="100"/>
              </a:spcAft>
              <a:buClr>
                <a:srgbClr val="92D050"/>
              </a:buClr>
            </a:pPr>
            <a:r>
              <a:rPr lang="en-US" sz="1600" dirty="0"/>
              <a:t>Final Deadline June 15</a:t>
            </a:r>
          </a:p>
        </p:txBody>
      </p:sp>
      <p:pic>
        <p:nvPicPr>
          <p:cNvPr id="2" name="Picture 2" descr="A picture containing drawing&#10;&#10;Description automatically generated">
            <a:extLst>
              <a:ext uri="{FF2B5EF4-FFF2-40B4-BE49-F238E27FC236}">
                <a16:creationId xmlns:a16="http://schemas.microsoft.com/office/drawing/2014/main" id="{8D072F89-626B-AD8F-3ECB-83821925525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50391" y="228600"/>
            <a:ext cx="2843213"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133471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2057400"/>
            <a:ext cx="8610600" cy="4589016"/>
          </a:xfrm>
        </p:spPr>
        <p:txBody>
          <a:bodyPr>
            <a:normAutofit/>
          </a:bodyPr>
          <a:lstStyle/>
          <a:p>
            <a:pPr marL="0" indent="0">
              <a:lnSpc>
                <a:spcPct val="100000"/>
              </a:lnSpc>
              <a:spcAft>
                <a:spcPts val="900"/>
              </a:spcAft>
              <a:buNone/>
            </a:pPr>
            <a:r>
              <a:rPr lang="en-US" sz="2600" b="1" dirty="0"/>
              <a:t>Summer Promise Scholarship in FAMS</a:t>
            </a:r>
          </a:p>
        </p:txBody>
      </p:sp>
      <p:pic>
        <p:nvPicPr>
          <p:cNvPr id="2" name="Picture 2" descr="A picture containing drawing&#10;&#10;Description automatically generated">
            <a:extLst>
              <a:ext uri="{FF2B5EF4-FFF2-40B4-BE49-F238E27FC236}">
                <a16:creationId xmlns:a16="http://schemas.microsoft.com/office/drawing/2014/main" id="{8D072F89-626B-AD8F-3ECB-83821925525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50391" y="228600"/>
            <a:ext cx="2843213"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876814A0-677D-0BD5-2FA5-A62779AED09E}"/>
              </a:ext>
            </a:extLst>
          </p:cNvPr>
          <p:cNvPicPr>
            <a:picLocks noChangeAspect="1"/>
          </p:cNvPicPr>
          <p:nvPr/>
        </p:nvPicPr>
        <p:blipFill>
          <a:blip r:embed="rId3"/>
          <a:stretch>
            <a:fillRect/>
          </a:stretch>
        </p:blipFill>
        <p:spPr>
          <a:xfrm>
            <a:off x="411119" y="1699110"/>
            <a:ext cx="8321761" cy="3459780"/>
          </a:xfrm>
          <a:prstGeom prst="rect">
            <a:avLst/>
          </a:prstGeom>
        </p:spPr>
      </p:pic>
    </p:spTree>
    <p:extLst>
      <p:ext uri="{BB962C8B-B14F-4D97-AF65-F5344CB8AC3E}">
        <p14:creationId xmlns:p14="http://schemas.microsoft.com/office/powerpoint/2010/main" val="404524806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695450"/>
            <a:ext cx="8610600" cy="4589016"/>
          </a:xfrm>
        </p:spPr>
        <p:txBody>
          <a:bodyPr>
            <a:normAutofit/>
          </a:bodyPr>
          <a:lstStyle/>
          <a:p>
            <a:pPr marL="0" indent="0">
              <a:lnSpc>
                <a:spcPct val="100000"/>
              </a:lnSpc>
              <a:spcAft>
                <a:spcPts val="900"/>
              </a:spcAft>
              <a:buNone/>
            </a:pPr>
            <a:r>
              <a:rPr lang="en-US" sz="2600" b="1" dirty="0"/>
              <a:t>Summer Promise Scholarship in FAMS</a:t>
            </a:r>
          </a:p>
        </p:txBody>
      </p:sp>
      <p:pic>
        <p:nvPicPr>
          <p:cNvPr id="2" name="Picture 2" descr="A picture containing drawing&#10;&#10;Description automatically generated">
            <a:extLst>
              <a:ext uri="{FF2B5EF4-FFF2-40B4-BE49-F238E27FC236}">
                <a16:creationId xmlns:a16="http://schemas.microsoft.com/office/drawing/2014/main" id="{8D072F89-626B-AD8F-3ECB-83821925525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50391" y="228600"/>
            <a:ext cx="2843213"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D23614A6-A18D-0D7C-903F-8ACD7418FDED}"/>
              </a:ext>
            </a:extLst>
          </p:cNvPr>
          <p:cNvPicPr>
            <a:picLocks noChangeAspect="1"/>
          </p:cNvPicPr>
          <p:nvPr/>
        </p:nvPicPr>
        <p:blipFill>
          <a:blip r:embed="rId3"/>
          <a:stretch>
            <a:fillRect/>
          </a:stretch>
        </p:blipFill>
        <p:spPr>
          <a:xfrm>
            <a:off x="408160" y="2057400"/>
            <a:ext cx="8291278" cy="4922947"/>
          </a:xfrm>
          <a:prstGeom prst="rect">
            <a:avLst/>
          </a:prstGeom>
        </p:spPr>
      </p:pic>
    </p:spTree>
    <p:extLst>
      <p:ext uri="{BB962C8B-B14F-4D97-AF65-F5344CB8AC3E}">
        <p14:creationId xmlns:p14="http://schemas.microsoft.com/office/powerpoint/2010/main" val="75473834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2057400"/>
            <a:ext cx="8610600" cy="4589016"/>
          </a:xfrm>
        </p:spPr>
        <p:txBody>
          <a:bodyPr>
            <a:normAutofit/>
          </a:bodyPr>
          <a:lstStyle/>
          <a:p>
            <a:pPr marL="0" indent="0">
              <a:lnSpc>
                <a:spcPct val="100000"/>
              </a:lnSpc>
              <a:spcAft>
                <a:spcPts val="900"/>
              </a:spcAft>
              <a:buNone/>
            </a:pPr>
            <a:r>
              <a:rPr lang="en-US" sz="2600" b="1" dirty="0"/>
              <a:t>Summer Promise Scholarship in FAMS</a:t>
            </a:r>
          </a:p>
        </p:txBody>
      </p:sp>
      <p:pic>
        <p:nvPicPr>
          <p:cNvPr id="2" name="Picture 2" descr="A picture containing drawing&#10;&#10;Description automatically generated">
            <a:extLst>
              <a:ext uri="{FF2B5EF4-FFF2-40B4-BE49-F238E27FC236}">
                <a16:creationId xmlns:a16="http://schemas.microsoft.com/office/drawing/2014/main" id="{8D072F89-626B-AD8F-3ECB-83821925525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50391" y="228600"/>
            <a:ext cx="2843213"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9D99BD13-3968-74D8-14F5-8E8BE047A506}"/>
              </a:ext>
            </a:extLst>
          </p:cNvPr>
          <p:cNvPicPr>
            <a:picLocks noChangeAspect="1"/>
          </p:cNvPicPr>
          <p:nvPr/>
        </p:nvPicPr>
        <p:blipFill>
          <a:blip r:embed="rId3"/>
          <a:stretch>
            <a:fillRect/>
          </a:stretch>
        </p:blipFill>
        <p:spPr>
          <a:xfrm>
            <a:off x="135802" y="2514600"/>
            <a:ext cx="8839200" cy="5221705"/>
          </a:xfrm>
          <a:prstGeom prst="rect">
            <a:avLst/>
          </a:prstGeom>
        </p:spPr>
      </p:pic>
    </p:spTree>
    <p:extLst>
      <p:ext uri="{BB962C8B-B14F-4D97-AF65-F5344CB8AC3E}">
        <p14:creationId xmlns:p14="http://schemas.microsoft.com/office/powerpoint/2010/main" val="317300708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4291" y="2057400"/>
            <a:ext cx="8587818" cy="4800600"/>
          </a:xfrm>
        </p:spPr>
        <p:txBody>
          <a:bodyPr>
            <a:normAutofit/>
          </a:bodyPr>
          <a:lstStyle/>
          <a:p>
            <a:pPr>
              <a:lnSpc>
                <a:spcPct val="100000"/>
              </a:lnSpc>
              <a:buClr>
                <a:srgbClr val="92D050"/>
              </a:buClr>
            </a:pPr>
            <a:r>
              <a:rPr lang="en-US" sz="2000" dirty="0"/>
              <a:t>Promise recipients must maintain continuous enrollment as a full-time student or have an approved leave of absence or appeal to remain eligible, if completely withdraw during a term.</a:t>
            </a:r>
          </a:p>
          <a:p>
            <a:pPr lvl="1">
              <a:lnSpc>
                <a:spcPct val="100000"/>
              </a:lnSpc>
              <a:buClr>
                <a:srgbClr val="92D050"/>
              </a:buClr>
            </a:pPr>
            <a:r>
              <a:rPr lang="en-US" sz="1600" dirty="0"/>
              <a:t>Except during last academic year of eligibility</a:t>
            </a:r>
          </a:p>
          <a:p>
            <a:pPr>
              <a:lnSpc>
                <a:spcPct val="100000"/>
              </a:lnSpc>
              <a:buClr>
                <a:srgbClr val="92D050"/>
              </a:buClr>
            </a:pPr>
            <a:r>
              <a:rPr lang="en-US" sz="2000" dirty="0"/>
              <a:t>When a student withdraws from all courses, institution must follow Commission’s rule on issuing refunds if student is not receiving Title IV aid</a:t>
            </a:r>
          </a:p>
          <a:p>
            <a:pPr lvl="1">
              <a:lnSpc>
                <a:spcPct val="100000"/>
              </a:lnSpc>
              <a:spcAft>
                <a:spcPts val="900"/>
              </a:spcAft>
              <a:buClr>
                <a:srgbClr val="92D050"/>
              </a:buClr>
            </a:pPr>
            <a:r>
              <a:rPr lang="en-US" sz="1700" dirty="0"/>
              <a:t>If the student is receiving Title IV aid, then use R2T4 using same guidance as WVHEG</a:t>
            </a:r>
          </a:p>
          <a:p>
            <a:pPr>
              <a:lnSpc>
                <a:spcPct val="100000"/>
              </a:lnSpc>
              <a:spcAft>
                <a:spcPts val="900"/>
              </a:spcAft>
              <a:buClr>
                <a:srgbClr val="92D050"/>
              </a:buClr>
            </a:pPr>
            <a:r>
              <a:rPr lang="en-US" sz="2000" dirty="0"/>
              <a:t>A student who withdraws cannot petition for Second Chance Promise Renewal; they must appeal.</a:t>
            </a:r>
          </a:p>
        </p:txBody>
      </p:sp>
      <p:pic>
        <p:nvPicPr>
          <p:cNvPr id="2" name="Picture 2" descr="A picture containing drawing&#10;&#10;Description automatically generated">
            <a:extLst>
              <a:ext uri="{FF2B5EF4-FFF2-40B4-BE49-F238E27FC236}">
                <a16:creationId xmlns:a16="http://schemas.microsoft.com/office/drawing/2014/main" id="{97B656AB-DB41-D90C-C9C5-95DBFF8068B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50391" y="228600"/>
            <a:ext cx="2843213"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067148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4291" y="2057400"/>
            <a:ext cx="8587818" cy="4499775"/>
          </a:xfrm>
        </p:spPr>
        <p:txBody>
          <a:bodyPr>
            <a:normAutofit lnSpcReduction="10000"/>
          </a:bodyPr>
          <a:lstStyle/>
          <a:p>
            <a:pPr>
              <a:lnSpc>
                <a:spcPct val="100000"/>
              </a:lnSpc>
              <a:buClr>
                <a:srgbClr val="92D050"/>
              </a:buClr>
            </a:pPr>
            <a:r>
              <a:rPr lang="en-US" sz="2000" dirty="0"/>
              <a:t>Institutional Deferments</a:t>
            </a:r>
          </a:p>
          <a:p>
            <a:pPr lvl="1">
              <a:lnSpc>
                <a:spcPct val="100000"/>
              </a:lnSpc>
              <a:buClr>
                <a:srgbClr val="92D050"/>
              </a:buClr>
            </a:pPr>
            <a:r>
              <a:rPr lang="en-US" sz="1600" dirty="0"/>
              <a:t>Military</a:t>
            </a:r>
          </a:p>
          <a:p>
            <a:pPr lvl="1">
              <a:lnSpc>
                <a:spcPct val="100000"/>
              </a:lnSpc>
              <a:buClr>
                <a:srgbClr val="92D050"/>
              </a:buClr>
            </a:pPr>
            <a:r>
              <a:rPr lang="en-US" sz="1600" dirty="0"/>
              <a:t>Medical</a:t>
            </a:r>
          </a:p>
          <a:p>
            <a:pPr lvl="1">
              <a:lnSpc>
                <a:spcPct val="100000"/>
              </a:lnSpc>
              <a:buClr>
                <a:srgbClr val="92D050"/>
              </a:buClr>
            </a:pPr>
            <a:r>
              <a:rPr lang="en-US" sz="1600" dirty="0"/>
              <a:t>Family Bereavement</a:t>
            </a:r>
          </a:p>
          <a:p>
            <a:pPr lvl="1">
              <a:lnSpc>
                <a:spcPct val="100000"/>
              </a:lnSpc>
              <a:buClr>
                <a:srgbClr val="92D050"/>
              </a:buClr>
            </a:pPr>
            <a:r>
              <a:rPr lang="en-US" sz="1600" dirty="0"/>
              <a:t>Study Abroad</a:t>
            </a:r>
          </a:p>
          <a:p>
            <a:pPr lvl="1">
              <a:lnSpc>
                <a:spcPct val="100000"/>
              </a:lnSpc>
              <a:buClr>
                <a:srgbClr val="92D050"/>
              </a:buClr>
            </a:pPr>
            <a:r>
              <a:rPr lang="en-US" sz="1600" dirty="0"/>
              <a:t>Internships</a:t>
            </a:r>
          </a:p>
          <a:p>
            <a:pPr lvl="1">
              <a:lnSpc>
                <a:spcPct val="100000"/>
              </a:lnSpc>
              <a:buClr>
                <a:srgbClr val="92D050"/>
              </a:buClr>
            </a:pPr>
            <a:r>
              <a:rPr lang="en-US" sz="1600" dirty="0"/>
              <a:t>Other Aid Used</a:t>
            </a:r>
          </a:p>
          <a:p>
            <a:pPr>
              <a:lnSpc>
                <a:spcPct val="100000"/>
              </a:lnSpc>
              <a:buClr>
                <a:srgbClr val="92D050"/>
              </a:buClr>
            </a:pPr>
            <a:r>
              <a:rPr lang="en-US" sz="1900" dirty="0"/>
              <a:t>If approved by institution and student did receive Promise funds during the semester, you must notify us so we can update a student status to Promise Grace for the term. </a:t>
            </a:r>
          </a:p>
          <a:p>
            <a:pPr lvl="1">
              <a:lnSpc>
                <a:spcPct val="100000"/>
              </a:lnSpc>
              <a:buClr>
                <a:srgbClr val="92D050"/>
              </a:buClr>
            </a:pPr>
            <a:r>
              <a:rPr lang="en-US" sz="1600" dirty="0"/>
              <a:t>Promise Grace indicates a student receives a deferment but counts as a semester or utilization if they did use funds. </a:t>
            </a:r>
          </a:p>
          <a:p>
            <a:pPr>
              <a:lnSpc>
                <a:spcPct val="100000"/>
              </a:lnSpc>
              <a:spcAft>
                <a:spcPts val="900"/>
              </a:spcAft>
              <a:buClr>
                <a:srgbClr val="92D050"/>
              </a:buClr>
            </a:pPr>
            <a:r>
              <a:rPr lang="en-US" sz="2000" dirty="0"/>
              <a:t>All other deferments must be approved through WVHEPC</a:t>
            </a:r>
          </a:p>
          <a:p>
            <a:pPr lvl="1">
              <a:lnSpc>
                <a:spcPct val="100000"/>
              </a:lnSpc>
              <a:spcAft>
                <a:spcPts val="900"/>
              </a:spcAft>
              <a:buClr>
                <a:srgbClr val="92D050"/>
              </a:buClr>
            </a:pPr>
            <a:r>
              <a:rPr lang="en-US" sz="1700" dirty="0"/>
              <a:t>Email </a:t>
            </a:r>
            <a:r>
              <a:rPr lang="en-US" sz="1700" dirty="0">
                <a:hlinkClick r:id="rId2"/>
              </a:rPr>
              <a:t>Promise@wvhepc.edu</a:t>
            </a:r>
            <a:r>
              <a:rPr lang="en-US" sz="1700" dirty="0"/>
              <a:t> to request a deferment</a:t>
            </a:r>
          </a:p>
        </p:txBody>
      </p:sp>
      <p:pic>
        <p:nvPicPr>
          <p:cNvPr id="2" name="Picture 2" descr="A picture containing drawing&#10;&#10;Description automatically generated">
            <a:extLst>
              <a:ext uri="{FF2B5EF4-FFF2-40B4-BE49-F238E27FC236}">
                <a16:creationId xmlns:a16="http://schemas.microsoft.com/office/drawing/2014/main" id="{012B38BC-064B-FD19-BC79-98FF3D14635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50391" y="228600"/>
            <a:ext cx="2843213"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951339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2057400"/>
            <a:ext cx="7886700" cy="4419600"/>
          </a:xfrm>
        </p:spPr>
        <p:txBody>
          <a:bodyPr>
            <a:normAutofit fontScale="92500" lnSpcReduction="10000"/>
          </a:bodyPr>
          <a:lstStyle/>
          <a:p>
            <a:pPr marL="0" indent="0">
              <a:lnSpc>
                <a:spcPct val="100000"/>
              </a:lnSpc>
              <a:spcAft>
                <a:spcPts val="900"/>
              </a:spcAft>
              <a:buClr>
                <a:srgbClr val="92D050"/>
              </a:buClr>
              <a:buNone/>
            </a:pPr>
            <a:r>
              <a:rPr lang="en-US" sz="2400" b="1" dirty="0"/>
              <a:t>Appeals for Non-Renewal or Withdraw</a:t>
            </a:r>
          </a:p>
          <a:p>
            <a:pPr lvl="1">
              <a:lnSpc>
                <a:spcPct val="100000"/>
              </a:lnSpc>
              <a:spcAft>
                <a:spcPts val="900"/>
              </a:spcAft>
              <a:buClr>
                <a:srgbClr val="92D050"/>
              </a:buClr>
              <a:buFont typeface="Arial" panose="020B0604020202020204" pitchFamily="34" charset="0"/>
              <a:buChar char="•"/>
            </a:pPr>
            <a:r>
              <a:rPr lang="en-US" sz="2000" dirty="0"/>
              <a:t>Students appeal to the institution first;</a:t>
            </a:r>
          </a:p>
          <a:p>
            <a:pPr lvl="1">
              <a:lnSpc>
                <a:spcPct val="100000"/>
              </a:lnSpc>
              <a:spcAft>
                <a:spcPts val="900"/>
              </a:spcAft>
              <a:buClr>
                <a:srgbClr val="92D050"/>
              </a:buClr>
              <a:buFont typeface="Arial" panose="020B0604020202020204" pitchFamily="34" charset="0"/>
              <a:buChar char="•"/>
            </a:pPr>
            <a:r>
              <a:rPr lang="en-US" sz="2000" dirty="0"/>
              <a:t>If appeal is denied by institution, then student may appeal to HEPC within 15 days;</a:t>
            </a:r>
          </a:p>
          <a:p>
            <a:pPr lvl="1">
              <a:lnSpc>
                <a:spcPct val="100000"/>
              </a:lnSpc>
              <a:spcAft>
                <a:spcPts val="900"/>
              </a:spcAft>
              <a:buClr>
                <a:srgbClr val="92D050"/>
              </a:buClr>
              <a:buFont typeface="Arial" panose="020B0604020202020204" pitchFamily="34" charset="0"/>
              <a:buChar char="•"/>
            </a:pPr>
            <a:r>
              <a:rPr lang="en-US" sz="2000" dirty="0"/>
              <a:t>If appeal denied by HEPC, then student may appeal to Vice Chancellor for Administration within 15 days.</a:t>
            </a:r>
          </a:p>
          <a:p>
            <a:pPr lvl="1">
              <a:lnSpc>
                <a:spcPct val="100000"/>
              </a:lnSpc>
              <a:spcAft>
                <a:spcPts val="900"/>
              </a:spcAft>
              <a:buClr>
                <a:srgbClr val="92D050"/>
              </a:buClr>
              <a:buFont typeface="Arial" panose="020B0604020202020204" pitchFamily="34" charset="0"/>
              <a:buChar char="•"/>
            </a:pPr>
            <a:r>
              <a:rPr lang="en-US" sz="2000" dirty="0"/>
              <a:t>Ruling of Vice Chancellor for Administration is final.</a:t>
            </a:r>
          </a:p>
          <a:p>
            <a:pPr>
              <a:lnSpc>
                <a:spcPct val="100000"/>
              </a:lnSpc>
              <a:spcAft>
                <a:spcPts val="900"/>
              </a:spcAft>
              <a:buClr>
                <a:srgbClr val="92D050"/>
              </a:buClr>
              <a:buFont typeface="Arial" panose="020B0604020202020204" pitchFamily="34" charset="0"/>
              <a:buChar char="•"/>
            </a:pPr>
            <a:r>
              <a:rPr lang="en-US" sz="2300" dirty="0"/>
              <a:t>Appeals for initial eligibility </a:t>
            </a:r>
          </a:p>
          <a:p>
            <a:pPr lvl="1">
              <a:lnSpc>
                <a:spcPct val="100000"/>
              </a:lnSpc>
              <a:spcAft>
                <a:spcPts val="900"/>
              </a:spcAft>
              <a:buClr>
                <a:srgbClr val="92D050"/>
              </a:buClr>
              <a:buFont typeface="Arial" panose="020B0604020202020204" pitchFamily="34" charset="0"/>
              <a:buChar char="•"/>
            </a:pPr>
            <a:r>
              <a:rPr lang="en-US" sz="2000" dirty="0"/>
              <a:t>Students appeal to HEPC first;</a:t>
            </a:r>
          </a:p>
          <a:p>
            <a:pPr lvl="1">
              <a:lnSpc>
                <a:spcPct val="100000"/>
              </a:lnSpc>
              <a:spcAft>
                <a:spcPts val="900"/>
              </a:spcAft>
              <a:buClr>
                <a:srgbClr val="92D050"/>
              </a:buClr>
              <a:buFont typeface="Arial" panose="020B0604020202020204" pitchFamily="34" charset="0"/>
              <a:buChar char="•"/>
            </a:pPr>
            <a:r>
              <a:rPr lang="en-US" sz="2000" dirty="0"/>
              <a:t>If appeal denied by HEPC, then student may appeal to Vice Chancellor for Administration.</a:t>
            </a:r>
            <a:endParaRPr lang="en-US" dirty="0"/>
          </a:p>
        </p:txBody>
      </p:sp>
      <p:pic>
        <p:nvPicPr>
          <p:cNvPr id="2" name="Picture 2" descr="A picture containing drawing&#10;&#10;Description automatically generated">
            <a:extLst>
              <a:ext uri="{FF2B5EF4-FFF2-40B4-BE49-F238E27FC236}">
                <a16:creationId xmlns:a16="http://schemas.microsoft.com/office/drawing/2014/main" id="{D3DF373F-FC01-FC5F-181F-90E11545B60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50391" y="228600"/>
            <a:ext cx="2843213"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54252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5DD5F69-D54E-9ADF-7110-920A796F2020}"/>
              </a:ext>
            </a:extLst>
          </p:cNvPr>
          <p:cNvPicPr>
            <a:picLocks noChangeAspect="1"/>
          </p:cNvPicPr>
          <p:nvPr/>
        </p:nvPicPr>
        <p:blipFill>
          <a:blip r:embed="rId2"/>
          <a:stretch>
            <a:fillRect/>
          </a:stretch>
        </p:blipFill>
        <p:spPr>
          <a:xfrm>
            <a:off x="0" y="1071845"/>
            <a:ext cx="9144000" cy="4714309"/>
          </a:xfrm>
          <a:prstGeom prst="rect">
            <a:avLst/>
          </a:prstGeom>
        </p:spPr>
      </p:pic>
      <p:sp>
        <p:nvSpPr>
          <p:cNvPr id="6" name="Arrow: Right 5">
            <a:extLst>
              <a:ext uri="{FF2B5EF4-FFF2-40B4-BE49-F238E27FC236}">
                <a16:creationId xmlns:a16="http://schemas.microsoft.com/office/drawing/2014/main" id="{D3D7F97E-4A72-1E20-7428-2E190C5A9B99}"/>
              </a:ext>
            </a:extLst>
          </p:cNvPr>
          <p:cNvSpPr/>
          <p:nvPr/>
        </p:nvSpPr>
        <p:spPr>
          <a:xfrm rot="10800000">
            <a:off x="184843" y="2247900"/>
            <a:ext cx="914400" cy="30480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0070C0"/>
                </a:solidFill>
              </a:ln>
              <a:solidFill>
                <a:schemeClr val="tx1"/>
              </a:solidFill>
            </a:endParaRPr>
          </a:p>
        </p:txBody>
      </p:sp>
      <mc:AlternateContent xmlns:mc="http://schemas.openxmlformats.org/markup-compatibility/2006" xmlns:p14="http://schemas.microsoft.com/office/powerpoint/2010/main">
        <mc:Choice Requires="p14">
          <p:contentPart p14:bwMode="auto" r:id="rId3">
            <p14:nvContentPartPr>
              <p14:cNvPr id="11" name="Ink 10">
                <a:extLst>
                  <a:ext uri="{FF2B5EF4-FFF2-40B4-BE49-F238E27FC236}">
                    <a16:creationId xmlns:a16="http://schemas.microsoft.com/office/drawing/2014/main" id="{B0D8963A-86DC-1288-2703-4015DA5D3417}"/>
                  </a:ext>
                </a:extLst>
              </p14:cNvPr>
              <p14:cNvContentPartPr/>
              <p14:nvPr/>
            </p14:nvContentPartPr>
            <p14:xfrm>
              <a:off x="2120124" y="1525925"/>
              <a:ext cx="1545840" cy="110160"/>
            </p14:xfrm>
          </p:contentPart>
        </mc:Choice>
        <mc:Fallback xmlns="">
          <p:pic>
            <p:nvPicPr>
              <p:cNvPr id="11" name="Ink 10">
                <a:extLst>
                  <a:ext uri="{FF2B5EF4-FFF2-40B4-BE49-F238E27FC236}">
                    <a16:creationId xmlns:a16="http://schemas.microsoft.com/office/drawing/2014/main" id="{B0D8963A-86DC-1288-2703-4015DA5D3417}"/>
                  </a:ext>
                </a:extLst>
              </p:cNvPr>
              <p:cNvPicPr/>
              <p:nvPr/>
            </p:nvPicPr>
            <p:blipFill>
              <a:blip r:embed="rId4"/>
              <a:stretch>
                <a:fillRect/>
              </a:stretch>
            </p:blipFill>
            <p:spPr>
              <a:xfrm>
                <a:off x="2084484" y="1454285"/>
                <a:ext cx="1617480" cy="253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2" name="Ink 11">
                <a:extLst>
                  <a:ext uri="{FF2B5EF4-FFF2-40B4-BE49-F238E27FC236}">
                    <a16:creationId xmlns:a16="http://schemas.microsoft.com/office/drawing/2014/main" id="{90AD2F3D-E432-9DAB-E8FC-6E89094E8CA5}"/>
                  </a:ext>
                </a:extLst>
              </p14:cNvPr>
              <p14:cNvContentPartPr/>
              <p14:nvPr/>
            </p14:nvContentPartPr>
            <p14:xfrm>
              <a:off x="1799004" y="1497125"/>
              <a:ext cx="1935360" cy="100080"/>
            </p14:xfrm>
          </p:contentPart>
        </mc:Choice>
        <mc:Fallback xmlns="">
          <p:pic>
            <p:nvPicPr>
              <p:cNvPr id="12" name="Ink 11">
                <a:extLst>
                  <a:ext uri="{FF2B5EF4-FFF2-40B4-BE49-F238E27FC236}">
                    <a16:creationId xmlns:a16="http://schemas.microsoft.com/office/drawing/2014/main" id="{90AD2F3D-E432-9DAB-E8FC-6E89094E8CA5}"/>
                  </a:ext>
                </a:extLst>
              </p:cNvPr>
              <p:cNvPicPr/>
              <p:nvPr/>
            </p:nvPicPr>
            <p:blipFill>
              <a:blip r:embed="rId6"/>
              <a:stretch>
                <a:fillRect/>
              </a:stretch>
            </p:blipFill>
            <p:spPr>
              <a:xfrm>
                <a:off x="1763364" y="1425485"/>
                <a:ext cx="2007000" cy="2437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8" name="Ink 17">
                <a:extLst>
                  <a:ext uri="{FF2B5EF4-FFF2-40B4-BE49-F238E27FC236}">
                    <a16:creationId xmlns:a16="http://schemas.microsoft.com/office/drawing/2014/main" id="{37C8A122-63C9-AF05-560F-A0B7E755EBAE}"/>
                  </a:ext>
                </a:extLst>
              </p14:cNvPr>
              <p14:cNvContentPartPr/>
              <p14:nvPr/>
            </p14:nvContentPartPr>
            <p14:xfrm>
              <a:off x="4113927" y="1789805"/>
              <a:ext cx="3444480" cy="117720"/>
            </p14:xfrm>
          </p:contentPart>
        </mc:Choice>
        <mc:Fallback xmlns="">
          <p:pic>
            <p:nvPicPr>
              <p:cNvPr id="18" name="Ink 17">
                <a:extLst>
                  <a:ext uri="{FF2B5EF4-FFF2-40B4-BE49-F238E27FC236}">
                    <a16:creationId xmlns:a16="http://schemas.microsoft.com/office/drawing/2014/main" id="{37C8A122-63C9-AF05-560F-A0B7E755EBAE}"/>
                  </a:ext>
                </a:extLst>
              </p:cNvPr>
              <p:cNvPicPr/>
              <p:nvPr/>
            </p:nvPicPr>
            <p:blipFill>
              <a:blip r:embed="rId8"/>
              <a:stretch>
                <a:fillRect/>
              </a:stretch>
            </p:blipFill>
            <p:spPr>
              <a:xfrm>
                <a:off x="4077927" y="1718165"/>
                <a:ext cx="3516120" cy="2613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0" name="Ink 19">
                <a:extLst>
                  <a:ext uri="{FF2B5EF4-FFF2-40B4-BE49-F238E27FC236}">
                    <a16:creationId xmlns:a16="http://schemas.microsoft.com/office/drawing/2014/main" id="{4D87CBF1-6592-9B5B-41B6-E41496BB5FF3}"/>
                  </a:ext>
                </a:extLst>
              </p14:cNvPr>
              <p14:cNvContentPartPr/>
              <p14:nvPr/>
            </p14:nvContentPartPr>
            <p14:xfrm>
              <a:off x="38367" y="2358245"/>
              <a:ext cx="254520" cy="60480"/>
            </p14:xfrm>
          </p:contentPart>
        </mc:Choice>
        <mc:Fallback xmlns="">
          <p:pic>
            <p:nvPicPr>
              <p:cNvPr id="20" name="Ink 19">
                <a:extLst>
                  <a:ext uri="{FF2B5EF4-FFF2-40B4-BE49-F238E27FC236}">
                    <a16:creationId xmlns:a16="http://schemas.microsoft.com/office/drawing/2014/main" id="{4D87CBF1-6592-9B5B-41B6-E41496BB5FF3}"/>
                  </a:ext>
                </a:extLst>
              </p:cNvPr>
              <p:cNvPicPr/>
              <p:nvPr/>
            </p:nvPicPr>
            <p:blipFill>
              <a:blip r:embed="rId10"/>
              <a:stretch>
                <a:fillRect/>
              </a:stretch>
            </p:blipFill>
            <p:spPr>
              <a:xfrm>
                <a:off x="2727" y="2286605"/>
                <a:ext cx="326160" cy="2041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1" name="Ink 20">
                <a:extLst>
                  <a:ext uri="{FF2B5EF4-FFF2-40B4-BE49-F238E27FC236}">
                    <a16:creationId xmlns:a16="http://schemas.microsoft.com/office/drawing/2014/main" id="{6BE01A11-D71C-45E7-E85F-5E5187AB6854}"/>
                  </a:ext>
                </a:extLst>
              </p14:cNvPr>
              <p14:cNvContentPartPr/>
              <p14:nvPr/>
            </p14:nvContentPartPr>
            <p14:xfrm>
              <a:off x="3404367" y="2022005"/>
              <a:ext cx="173880" cy="30960"/>
            </p14:xfrm>
          </p:contentPart>
        </mc:Choice>
        <mc:Fallback xmlns="">
          <p:pic>
            <p:nvPicPr>
              <p:cNvPr id="21" name="Ink 20">
                <a:extLst>
                  <a:ext uri="{FF2B5EF4-FFF2-40B4-BE49-F238E27FC236}">
                    <a16:creationId xmlns:a16="http://schemas.microsoft.com/office/drawing/2014/main" id="{6BE01A11-D71C-45E7-E85F-5E5187AB6854}"/>
                  </a:ext>
                </a:extLst>
              </p:cNvPr>
              <p:cNvPicPr/>
              <p:nvPr/>
            </p:nvPicPr>
            <p:blipFill>
              <a:blip r:embed="rId12"/>
              <a:stretch>
                <a:fillRect/>
              </a:stretch>
            </p:blipFill>
            <p:spPr>
              <a:xfrm>
                <a:off x="3368367" y="1950365"/>
                <a:ext cx="245520" cy="1746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2" name="Ink 21">
                <a:extLst>
                  <a:ext uri="{FF2B5EF4-FFF2-40B4-BE49-F238E27FC236}">
                    <a16:creationId xmlns:a16="http://schemas.microsoft.com/office/drawing/2014/main" id="{344D3622-BF75-FFF0-1CEC-12D2E3E47811}"/>
                  </a:ext>
                </a:extLst>
              </p14:cNvPr>
              <p14:cNvContentPartPr/>
              <p14:nvPr/>
            </p14:nvContentPartPr>
            <p14:xfrm>
              <a:off x="2392767" y="2207765"/>
              <a:ext cx="360" cy="360"/>
            </p14:xfrm>
          </p:contentPart>
        </mc:Choice>
        <mc:Fallback xmlns="">
          <p:pic>
            <p:nvPicPr>
              <p:cNvPr id="22" name="Ink 21">
                <a:extLst>
                  <a:ext uri="{FF2B5EF4-FFF2-40B4-BE49-F238E27FC236}">
                    <a16:creationId xmlns:a16="http://schemas.microsoft.com/office/drawing/2014/main" id="{344D3622-BF75-FFF0-1CEC-12D2E3E47811}"/>
                  </a:ext>
                </a:extLst>
              </p:cNvPr>
              <p:cNvPicPr/>
              <p:nvPr/>
            </p:nvPicPr>
            <p:blipFill>
              <a:blip r:embed="rId14"/>
              <a:stretch>
                <a:fillRect/>
              </a:stretch>
            </p:blipFill>
            <p:spPr>
              <a:xfrm>
                <a:off x="2357127" y="2136125"/>
                <a:ext cx="7200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3" name="Ink 22">
                <a:extLst>
                  <a:ext uri="{FF2B5EF4-FFF2-40B4-BE49-F238E27FC236}">
                    <a16:creationId xmlns:a16="http://schemas.microsoft.com/office/drawing/2014/main" id="{A9E97089-9966-E3EC-9341-26700EFAEA04}"/>
                  </a:ext>
                </a:extLst>
              </p14:cNvPr>
              <p14:cNvContentPartPr/>
              <p14:nvPr/>
            </p14:nvContentPartPr>
            <p14:xfrm>
              <a:off x="2392767" y="2217485"/>
              <a:ext cx="360" cy="360"/>
            </p14:xfrm>
          </p:contentPart>
        </mc:Choice>
        <mc:Fallback xmlns="">
          <p:pic>
            <p:nvPicPr>
              <p:cNvPr id="23" name="Ink 22">
                <a:extLst>
                  <a:ext uri="{FF2B5EF4-FFF2-40B4-BE49-F238E27FC236}">
                    <a16:creationId xmlns:a16="http://schemas.microsoft.com/office/drawing/2014/main" id="{A9E97089-9966-E3EC-9341-26700EFAEA04}"/>
                  </a:ext>
                </a:extLst>
              </p:cNvPr>
              <p:cNvPicPr/>
              <p:nvPr/>
            </p:nvPicPr>
            <p:blipFill>
              <a:blip r:embed="rId16"/>
              <a:stretch>
                <a:fillRect/>
              </a:stretch>
            </p:blipFill>
            <p:spPr>
              <a:xfrm>
                <a:off x="2357127" y="2145845"/>
                <a:ext cx="7200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4" name="Ink 23">
                <a:extLst>
                  <a:ext uri="{FF2B5EF4-FFF2-40B4-BE49-F238E27FC236}">
                    <a16:creationId xmlns:a16="http://schemas.microsoft.com/office/drawing/2014/main" id="{F30387E6-E5FB-FB90-9B27-5626CA3540A0}"/>
                  </a:ext>
                </a:extLst>
              </p14:cNvPr>
              <p14:cNvContentPartPr/>
              <p14:nvPr/>
            </p14:nvContentPartPr>
            <p14:xfrm>
              <a:off x="1585287" y="2217485"/>
              <a:ext cx="360" cy="360"/>
            </p14:xfrm>
          </p:contentPart>
        </mc:Choice>
        <mc:Fallback xmlns="">
          <p:pic>
            <p:nvPicPr>
              <p:cNvPr id="24" name="Ink 23">
                <a:extLst>
                  <a:ext uri="{FF2B5EF4-FFF2-40B4-BE49-F238E27FC236}">
                    <a16:creationId xmlns:a16="http://schemas.microsoft.com/office/drawing/2014/main" id="{F30387E6-E5FB-FB90-9B27-5626CA3540A0}"/>
                  </a:ext>
                </a:extLst>
              </p:cNvPr>
              <p:cNvPicPr/>
              <p:nvPr/>
            </p:nvPicPr>
            <p:blipFill>
              <a:blip r:embed="rId16"/>
              <a:stretch>
                <a:fillRect/>
              </a:stretch>
            </p:blipFill>
            <p:spPr>
              <a:xfrm>
                <a:off x="1549647" y="2145845"/>
                <a:ext cx="7200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5" name="Ink 24">
                <a:extLst>
                  <a:ext uri="{FF2B5EF4-FFF2-40B4-BE49-F238E27FC236}">
                    <a16:creationId xmlns:a16="http://schemas.microsoft.com/office/drawing/2014/main" id="{C0D7F963-1AE0-04EC-58E8-4C471171DCEB}"/>
                  </a:ext>
                </a:extLst>
              </p14:cNvPr>
              <p14:cNvContentPartPr/>
              <p14:nvPr/>
            </p14:nvContentPartPr>
            <p14:xfrm>
              <a:off x="7694127" y="2246645"/>
              <a:ext cx="360" cy="360"/>
            </p14:xfrm>
          </p:contentPart>
        </mc:Choice>
        <mc:Fallback xmlns="">
          <p:pic>
            <p:nvPicPr>
              <p:cNvPr id="25" name="Ink 24">
                <a:extLst>
                  <a:ext uri="{FF2B5EF4-FFF2-40B4-BE49-F238E27FC236}">
                    <a16:creationId xmlns:a16="http://schemas.microsoft.com/office/drawing/2014/main" id="{C0D7F963-1AE0-04EC-58E8-4C471171DCEB}"/>
                  </a:ext>
                </a:extLst>
              </p:cNvPr>
              <p:cNvPicPr/>
              <p:nvPr/>
            </p:nvPicPr>
            <p:blipFill>
              <a:blip r:embed="rId16"/>
              <a:stretch>
                <a:fillRect/>
              </a:stretch>
            </p:blipFill>
            <p:spPr>
              <a:xfrm>
                <a:off x="7658127" y="2174645"/>
                <a:ext cx="7200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26" name="Ink 25">
                <a:extLst>
                  <a:ext uri="{FF2B5EF4-FFF2-40B4-BE49-F238E27FC236}">
                    <a16:creationId xmlns:a16="http://schemas.microsoft.com/office/drawing/2014/main" id="{8744FE0A-1570-A56A-DCA4-309D6912A819}"/>
                  </a:ext>
                </a:extLst>
              </p14:cNvPr>
              <p14:cNvContentPartPr/>
              <p14:nvPr/>
            </p14:nvContentPartPr>
            <p14:xfrm>
              <a:off x="-1440153" y="1964765"/>
              <a:ext cx="360" cy="360"/>
            </p14:xfrm>
          </p:contentPart>
        </mc:Choice>
        <mc:Fallback xmlns="">
          <p:pic>
            <p:nvPicPr>
              <p:cNvPr id="26" name="Ink 25">
                <a:extLst>
                  <a:ext uri="{FF2B5EF4-FFF2-40B4-BE49-F238E27FC236}">
                    <a16:creationId xmlns:a16="http://schemas.microsoft.com/office/drawing/2014/main" id="{8744FE0A-1570-A56A-DCA4-309D6912A819}"/>
                  </a:ext>
                </a:extLst>
              </p:cNvPr>
              <p:cNvPicPr/>
              <p:nvPr/>
            </p:nvPicPr>
            <p:blipFill>
              <a:blip r:embed="rId16"/>
              <a:stretch>
                <a:fillRect/>
              </a:stretch>
            </p:blipFill>
            <p:spPr>
              <a:xfrm>
                <a:off x="-1475793" y="1893125"/>
                <a:ext cx="72000" cy="144000"/>
              </a:xfrm>
              <a:prstGeom prst="rect">
                <a:avLst/>
              </a:prstGeom>
            </p:spPr>
          </p:pic>
        </mc:Fallback>
      </mc:AlternateContent>
      <p:sp>
        <p:nvSpPr>
          <p:cNvPr id="2" name="Title 2">
            <a:extLst>
              <a:ext uri="{FF2B5EF4-FFF2-40B4-BE49-F238E27FC236}">
                <a16:creationId xmlns:a16="http://schemas.microsoft.com/office/drawing/2014/main" id="{6774599D-9709-5C60-3258-3ED3CFCA19C9}"/>
              </a:ext>
            </a:extLst>
          </p:cNvPr>
          <p:cNvSpPr>
            <a:spLocks noGrp="1"/>
          </p:cNvSpPr>
          <p:nvPr>
            <p:ph type="title"/>
          </p:nvPr>
        </p:nvSpPr>
        <p:spPr>
          <a:xfrm>
            <a:off x="628650" y="59785"/>
            <a:ext cx="7886700" cy="1325563"/>
          </a:xfrm>
        </p:spPr>
        <p:txBody>
          <a:bodyPr/>
          <a:lstStyle/>
          <a:p>
            <a:pPr algn="ctr"/>
            <a:r>
              <a:rPr lang="en-US" dirty="0">
                <a:solidFill>
                  <a:srgbClr val="265484"/>
                </a:solidFill>
              </a:rPr>
              <a:t>FAMS Updates</a:t>
            </a:r>
          </a:p>
        </p:txBody>
      </p:sp>
      <p:sp>
        <p:nvSpPr>
          <p:cNvPr id="3" name="TextBox 2">
            <a:extLst>
              <a:ext uri="{FF2B5EF4-FFF2-40B4-BE49-F238E27FC236}">
                <a16:creationId xmlns:a16="http://schemas.microsoft.com/office/drawing/2014/main" id="{F98C2163-457B-A9D7-C733-1D9955770C2A}"/>
              </a:ext>
            </a:extLst>
          </p:cNvPr>
          <p:cNvSpPr txBox="1"/>
          <p:nvPr/>
        </p:nvSpPr>
        <p:spPr>
          <a:xfrm>
            <a:off x="292887" y="5410200"/>
            <a:ext cx="8221743" cy="646331"/>
          </a:xfrm>
          <a:prstGeom prst="rect">
            <a:avLst/>
          </a:prstGeom>
          <a:noFill/>
        </p:spPr>
        <p:txBody>
          <a:bodyPr wrap="square" rtlCol="0">
            <a:spAutoFit/>
          </a:bodyPr>
          <a:lstStyle/>
          <a:p>
            <a:r>
              <a:rPr lang="en-US" dirty="0"/>
              <a:t>Details page, can search, sort, filter. </a:t>
            </a:r>
          </a:p>
          <a:p>
            <a:r>
              <a:rPr lang="en-US" dirty="0"/>
              <a:t>Click Red Arrow for details for individual student</a:t>
            </a:r>
          </a:p>
        </p:txBody>
      </p:sp>
    </p:spTree>
    <p:extLst>
      <p:ext uri="{BB962C8B-B14F-4D97-AF65-F5344CB8AC3E}">
        <p14:creationId xmlns:p14="http://schemas.microsoft.com/office/powerpoint/2010/main" val="169123645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C8A9CFC-7E50-AE38-2523-C9409475D352}"/>
              </a:ext>
            </a:extLst>
          </p:cNvPr>
          <p:cNvPicPr>
            <a:picLocks noChangeAspect="1"/>
          </p:cNvPicPr>
          <p:nvPr/>
        </p:nvPicPr>
        <p:blipFill>
          <a:blip r:embed="rId2"/>
          <a:stretch>
            <a:fillRect/>
          </a:stretch>
        </p:blipFill>
        <p:spPr>
          <a:xfrm>
            <a:off x="228600" y="0"/>
            <a:ext cx="4873663" cy="6858000"/>
          </a:xfrm>
          <a:prstGeom prst="rect">
            <a:avLst/>
          </a:prstGeom>
        </p:spPr>
      </p:pic>
      <p:sp>
        <p:nvSpPr>
          <p:cNvPr id="6" name="Arrow: Right 5">
            <a:extLst>
              <a:ext uri="{FF2B5EF4-FFF2-40B4-BE49-F238E27FC236}">
                <a16:creationId xmlns:a16="http://schemas.microsoft.com/office/drawing/2014/main" id="{D3D7F97E-4A72-1E20-7428-2E190C5A9B99}"/>
              </a:ext>
            </a:extLst>
          </p:cNvPr>
          <p:cNvSpPr/>
          <p:nvPr/>
        </p:nvSpPr>
        <p:spPr>
          <a:xfrm rot="10800000">
            <a:off x="609600" y="2642103"/>
            <a:ext cx="914400" cy="30480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0070C0"/>
                </a:solidFill>
              </a:ln>
              <a:solidFill>
                <a:schemeClr val="tx1"/>
              </a:solidFill>
            </a:endParaRPr>
          </a:p>
        </p:txBody>
      </p:sp>
      <p:sp>
        <p:nvSpPr>
          <p:cNvPr id="9" name="Oval 8">
            <a:extLst>
              <a:ext uri="{FF2B5EF4-FFF2-40B4-BE49-F238E27FC236}">
                <a16:creationId xmlns:a16="http://schemas.microsoft.com/office/drawing/2014/main" id="{E55EF493-426C-3E47-C849-0EE11CB4D728}"/>
              </a:ext>
            </a:extLst>
          </p:cNvPr>
          <p:cNvSpPr/>
          <p:nvPr/>
        </p:nvSpPr>
        <p:spPr>
          <a:xfrm>
            <a:off x="225582" y="762000"/>
            <a:ext cx="685800" cy="20257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2">
            <a:extLst>
              <a:ext uri="{FF2B5EF4-FFF2-40B4-BE49-F238E27FC236}">
                <a16:creationId xmlns:a16="http://schemas.microsoft.com/office/drawing/2014/main" id="{ADB6CD52-B4CA-868B-2D49-C584865A62B7}"/>
              </a:ext>
            </a:extLst>
          </p:cNvPr>
          <p:cNvSpPr>
            <a:spLocks noGrp="1"/>
          </p:cNvSpPr>
          <p:nvPr>
            <p:ph type="title"/>
          </p:nvPr>
        </p:nvSpPr>
        <p:spPr>
          <a:xfrm>
            <a:off x="2971800" y="301789"/>
            <a:ext cx="7886700" cy="1325563"/>
          </a:xfrm>
        </p:spPr>
        <p:txBody>
          <a:bodyPr/>
          <a:lstStyle/>
          <a:p>
            <a:pPr algn="ctr"/>
            <a:r>
              <a:rPr lang="en-US" dirty="0">
                <a:solidFill>
                  <a:srgbClr val="265484"/>
                </a:solidFill>
              </a:rPr>
              <a:t>FAMS Updates</a:t>
            </a:r>
          </a:p>
        </p:txBody>
      </p:sp>
      <p:sp>
        <p:nvSpPr>
          <p:cNvPr id="3" name="TextBox 2">
            <a:extLst>
              <a:ext uri="{FF2B5EF4-FFF2-40B4-BE49-F238E27FC236}">
                <a16:creationId xmlns:a16="http://schemas.microsoft.com/office/drawing/2014/main" id="{0E9D241F-323E-2CC5-FA48-9A3E0605B08F}"/>
              </a:ext>
            </a:extLst>
          </p:cNvPr>
          <p:cNvSpPr txBox="1"/>
          <p:nvPr/>
        </p:nvSpPr>
        <p:spPr>
          <a:xfrm>
            <a:off x="5102263" y="2362200"/>
            <a:ext cx="3813137" cy="1200329"/>
          </a:xfrm>
          <a:prstGeom prst="rect">
            <a:avLst/>
          </a:prstGeom>
          <a:noFill/>
        </p:spPr>
        <p:txBody>
          <a:bodyPr wrap="square" rtlCol="0">
            <a:spAutoFit/>
          </a:bodyPr>
          <a:lstStyle/>
          <a:p>
            <a:r>
              <a:rPr lang="en-US" dirty="0"/>
              <a:t>Details page.</a:t>
            </a:r>
          </a:p>
          <a:p>
            <a:r>
              <a:rPr lang="en-US" dirty="0"/>
              <a:t>Click Details button to get a term</a:t>
            </a:r>
          </a:p>
          <a:p>
            <a:r>
              <a:rPr lang="en-US" dirty="0"/>
              <a:t>Click Edit to open the record for updates. </a:t>
            </a:r>
          </a:p>
        </p:txBody>
      </p:sp>
    </p:spTree>
    <p:extLst>
      <p:ext uri="{BB962C8B-B14F-4D97-AF65-F5344CB8AC3E}">
        <p14:creationId xmlns:p14="http://schemas.microsoft.com/office/powerpoint/2010/main" val="419187776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649AB87-2B85-95EB-04DC-08C59BFA3C2B}"/>
              </a:ext>
            </a:extLst>
          </p:cNvPr>
          <p:cNvPicPr>
            <a:picLocks noChangeAspect="1"/>
          </p:cNvPicPr>
          <p:nvPr/>
        </p:nvPicPr>
        <p:blipFill>
          <a:blip r:embed="rId2"/>
          <a:stretch>
            <a:fillRect/>
          </a:stretch>
        </p:blipFill>
        <p:spPr>
          <a:xfrm>
            <a:off x="674049" y="149661"/>
            <a:ext cx="3669351" cy="6858000"/>
          </a:xfrm>
          <a:prstGeom prst="rect">
            <a:avLst/>
          </a:prstGeom>
        </p:spPr>
      </p:pic>
      <p:sp>
        <p:nvSpPr>
          <p:cNvPr id="6" name="Arrow: Right 5">
            <a:extLst>
              <a:ext uri="{FF2B5EF4-FFF2-40B4-BE49-F238E27FC236}">
                <a16:creationId xmlns:a16="http://schemas.microsoft.com/office/drawing/2014/main" id="{D3D7F97E-4A72-1E20-7428-2E190C5A9B99}"/>
              </a:ext>
            </a:extLst>
          </p:cNvPr>
          <p:cNvSpPr/>
          <p:nvPr/>
        </p:nvSpPr>
        <p:spPr>
          <a:xfrm rot="5400000">
            <a:off x="704635" y="531895"/>
            <a:ext cx="636380" cy="334592"/>
          </a:xfrm>
          <a:prstGeom prst="rightArrow">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0070C0"/>
                </a:solidFill>
              </a:ln>
              <a:solidFill>
                <a:schemeClr val="tx1"/>
              </a:solidFill>
            </a:endParaRPr>
          </a:p>
        </p:txBody>
      </p:sp>
      <p:sp>
        <p:nvSpPr>
          <p:cNvPr id="9" name="Oval 8">
            <a:extLst>
              <a:ext uri="{FF2B5EF4-FFF2-40B4-BE49-F238E27FC236}">
                <a16:creationId xmlns:a16="http://schemas.microsoft.com/office/drawing/2014/main" id="{E55EF493-426C-3E47-C849-0EE11CB4D728}"/>
              </a:ext>
            </a:extLst>
          </p:cNvPr>
          <p:cNvSpPr/>
          <p:nvPr/>
        </p:nvSpPr>
        <p:spPr>
          <a:xfrm>
            <a:off x="679925" y="967209"/>
            <a:ext cx="685800" cy="20257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2">
            <a:extLst>
              <a:ext uri="{FF2B5EF4-FFF2-40B4-BE49-F238E27FC236}">
                <a16:creationId xmlns:a16="http://schemas.microsoft.com/office/drawing/2014/main" id="{AF155941-E8E9-3BBE-4472-9F1153E1323C}"/>
              </a:ext>
            </a:extLst>
          </p:cNvPr>
          <p:cNvSpPr>
            <a:spLocks noGrp="1"/>
          </p:cNvSpPr>
          <p:nvPr>
            <p:ph type="title"/>
          </p:nvPr>
        </p:nvSpPr>
        <p:spPr>
          <a:xfrm>
            <a:off x="2743200" y="354600"/>
            <a:ext cx="7886700" cy="1325563"/>
          </a:xfrm>
        </p:spPr>
        <p:txBody>
          <a:bodyPr/>
          <a:lstStyle/>
          <a:p>
            <a:pPr algn="ctr"/>
            <a:r>
              <a:rPr lang="en-US" dirty="0">
                <a:solidFill>
                  <a:srgbClr val="265484"/>
                </a:solidFill>
              </a:rPr>
              <a:t>FAMS Updates</a:t>
            </a:r>
          </a:p>
        </p:txBody>
      </p:sp>
      <p:sp>
        <p:nvSpPr>
          <p:cNvPr id="4" name="TextBox 3">
            <a:extLst>
              <a:ext uri="{FF2B5EF4-FFF2-40B4-BE49-F238E27FC236}">
                <a16:creationId xmlns:a16="http://schemas.microsoft.com/office/drawing/2014/main" id="{75BAAD74-9621-60F3-F51D-9DCA26CC40CC}"/>
              </a:ext>
            </a:extLst>
          </p:cNvPr>
          <p:cNvSpPr txBox="1"/>
          <p:nvPr/>
        </p:nvSpPr>
        <p:spPr>
          <a:xfrm>
            <a:off x="4343400" y="2286000"/>
            <a:ext cx="4495800" cy="2862322"/>
          </a:xfrm>
          <a:prstGeom prst="rect">
            <a:avLst/>
          </a:prstGeom>
          <a:noFill/>
        </p:spPr>
        <p:txBody>
          <a:bodyPr wrap="square" rtlCol="0">
            <a:spAutoFit/>
          </a:bodyPr>
          <a:lstStyle/>
          <a:p>
            <a:r>
              <a:rPr lang="en-US" dirty="0"/>
              <a:t>Updating a record.</a:t>
            </a:r>
          </a:p>
          <a:p>
            <a:r>
              <a:rPr lang="en-US" dirty="0"/>
              <a:t>You must update all fields to be able to save</a:t>
            </a:r>
          </a:p>
          <a:p>
            <a:r>
              <a:rPr lang="en-US" dirty="0">
                <a:solidFill>
                  <a:schemeClr val="accent2"/>
                </a:solidFill>
              </a:rPr>
              <a:t>-Award Status Code (Award, Deny, or Defer)</a:t>
            </a:r>
          </a:p>
          <a:p>
            <a:r>
              <a:rPr lang="en-US" dirty="0">
                <a:solidFill>
                  <a:srgbClr val="D60093"/>
                </a:solidFill>
              </a:rPr>
              <a:t>-Eligibility Status (Academic Renewal Status) </a:t>
            </a:r>
          </a:p>
          <a:p>
            <a:r>
              <a:rPr lang="en-US" dirty="0">
                <a:solidFill>
                  <a:srgbClr val="00B0F0"/>
                </a:solidFill>
              </a:rPr>
              <a:t>-Enrollment Status (Enrolled full time)</a:t>
            </a:r>
          </a:p>
          <a:p>
            <a:r>
              <a:rPr lang="en-US" dirty="0">
                <a:solidFill>
                  <a:srgbClr val="00B050"/>
                </a:solidFill>
              </a:rPr>
              <a:t>-Degree (2yr or 4yr)</a:t>
            </a:r>
          </a:p>
          <a:p>
            <a:r>
              <a:rPr lang="en-US" dirty="0">
                <a:solidFill>
                  <a:schemeClr val="accent4">
                    <a:lumMod val="60000"/>
                    <a:lumOff val="40000"/>
                  </a:schemeClr>
                </a:solidFill>
                <a:highlight>
                  <a:srgbClr val="C0C0C0"/>
                </a:highlight>
              </a:rPr>
              <a:t>-Amount of Tuition and Mandatory Fees (Cannot exceed Max)</a:t>
            </a:r>
          </a:p>
          <a:p>
            <a:r>
              <a:rPr lang="en-US" dirty="0">
                <a:solidFill>
                  <a:srgbClr val="7030A0"/>
                </a:solidFill>
              </a:rPr>
              <a:t>-Leave a note </a:t>
            </a:r>
          </a:p>
          <a:p>
            <a:r>
              <a:rPr lang="en-US" dirty="0">
                <a:solidFill>
                  <a:srgbClr val="7030A0"/>
                </a:solidFill>
              </a:rPr>
              <a:t>-Click Update to save</a:t>
            </a:r>
          </a:p>
        </p:txBody>
      </p:sp>
    </p:spTree>
    <p:extLst>
      <p:ext uri="{BB962C8B-B14F-4D97-AF65-F5344CB8AC3E}">
        <p14:creationId xmlns:p14="http://schemas.microsoft.com/office/powerpoint/2010/main" val="365057055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715C7BC-118A-809C-84CC-0CA6AFB9ACED}"/>
              </a:ext>
            </a:extLst>
          </p:cNvPr>
          <p:cNvPicPr>
            <a:picLocks noChangeAspect="1"/>
          </p:cNvPicPr>
          <p:nvPr/>
        </p:nvPicPr>
        <p:blipFill rotWithShape="1">
          <a:blip r:embed="rId2"/>
          <a:srcRect b="30564"/>
          <a:stretch/>
        </p:blipFill>
        <p:spPr>
          <a:xfrm>
            <a:off x="190500" y="1022432"/>
            <a:ext cx="8763000" cy="3130699"/>
          </a:xfrm>
          <a:prstGeom prst="rect">
            <a:avLst/>
          </a:prstGeom>
        </p:spPr>
      </p:pic>
      <p:sp>
        <p:nvSpPr>
          <p:cNvPr id="5" name="Oval 4">
            <a:extLst>
              <a:ext uri="{FF2B5EF4-FFF2-40B4-BE49-F238E27FC236}">
                <a16:creationId xmlns:a16="http://schemas.microsoft.com/office/drawing/2014/main" id="{05AA1377-A54F-AA77-29F7-CDD0824610E7}"/>
              </a:ext>
            </a:extLst>
          </p:cNvPr>
          <p:cNvSpPr/>
          <p:nvPr/>
        </p:nvSpPr>
        <p:spPr>
          <a:xfrm>
            <a:off x="983155" y="2680293"/>
            <a:ext cx="381000" cy="20257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9C8E2DC8-F91B-241D-55F3-BFD39A9FA95F}"/>
              </a:ext>
            </a:extLst>
          </p:cNvPr>
          <p:cNvSpPr/>
          <p:nvPr/>
        </p:nvSpPr>
        <p:spPr>
          <a:xfrm>
            <a:off x="570689" y="2408899"/>
            <a:ext cx="533400" cy="20257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Arrow: Right 10">
            <a:extLst>
              <a:ext uri="{FF2B5EF4-FFF2-40B4-BE49-F238E27FC236}">
                <a16:creationId xmlns:a16="http://schemas.microsoft.com/office/drawing/2014/main" id="{B8AA7C76-2040-CF82-A37D-E20EA758C0C3}"/>
              </a:ext>
            </a:extLst>
          </p:cNvPr>
          <p:cNvSpPr/>
          <p:nvPr/>
        </p:nvSpPr>
        <p:spPr>
          <a:xfrm rot="16200000">
            <a:off x="694419" y="3228902"/>
            <a:ext cx="914400" cy="30480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0070C0"/>
                </a:solidFill>
              </a:ln>
              <a:solidFill>
                <a:schemeClr val="tx1"/>
              </a:solidFill>
            </a:endParaRPr>
          </a:p>
        </p:txBody>
      </p:sp>
      <p:sp>
        <p:nvSpPr>
          <p:cNvPr id="2" name="TextBox 1">
            <a:extLst>
              <a:ext uri="{FF2B5EF4-FFF2-40B4-BE49-F238E27FC236}">
                <a16:creationId xmlns:a16="http://schemas.microsoft.com/office/drawing/2014/main" id="{74FA68D5-D48A-70BB-8E40-1208AB925D48}"/>
              </a:ext>
            </a:extLst>
          </p:cNvPr>
          <p:cNvSpPr txBox="1"/>
          <p:nvPr/>
        </p:nvSpPr>
        <p:spPr>
          <a:xfrm>
            <a:off x="361950" y="4292469"/>
            <a:ext cx="7924800" cy="2308324"/>
          </a:xfrm>
          <a:prstGeom prst="rect">
            <a:avLst/>
          </a:prstGeom>
          <a:noFill/>
        </p:spPr>
        <p:txBody>
          <a:bodyPr wrap="square" rtlCol="0">
            <a:spAutoFit/>
          </a:bodyPr>
          <a:lstStyle/>
          <a:p>
            <a:r>
              <a:rPr lang="en-US" dirty="0"/>
              <a:t>Updating a record on Enrollment Adjustment Screen.</a:t>
            </a:r>
          </a:p>
          <a:p>
            <a:r>
              <a:rPr lang="en-US" dirty="0">
                <a:solidFill>
                  <a:schemeClr val="accent4">
                    <a:lumMod val="60000"/>
                    <a:lumOff val="40000"/>
                  </a:schemeClr>
                </a:solidFill>
                <a:highlight>
                  <a:srgbClr val="C0C0C0"/>
                </a:highlight>
              </a:rPr>
              <a:t>-Award Status Code (Award, Deny, or Defer)</a:t>
            </a:r>
          </a:p>
          <a:p>
            <a:r>
              <a:rPr lang="en-US" dirty="0">
                <a:solidFill>
                  <a:srgbClr val="00B050"/>
                </a:solidFill>
              </a:rPr>
              <a:t>-Eligibility Status (Academic Renewal Status) </a:t>
            </a:r>
          </a:p>
          <a:p>
            <a:r>
              <a:rPr lang="en-US" dirty="0">
                <a:solidFill>
                  <a:schemeClr val="accent2"/>
                </a:solidFill>
              </a:rPr>
              <a:t>-Enrollment Status (Enrolled full time)</a:t>
            </a:r>
          </a:p>
          <a:p>
            <a:r>
              <a:rPr lang="en-US" dirty="0">
                <a:solidFill>
                  <a:srgbClr val="00B0F0"/>
                </a:solidFill>
              </a:rPr>
              <a:t>-Degree (2yr or 4yr)</a:t>
            </a:r>
          </a:p>
          <a:p>
            <a:r>
              <a:rPr lang="en-US" dirty="0">
                <a:solidFill>
                  <a:srgbClr val="7030A0"/>
                </a:solidFill>
              </a:rPr>
              <a:t>-Amount of Tuition and Mandatory Fees (Cannot exceed Max) </a:t>
            </a:r>
          </a:p>
          <a:p>
            <a:r>
              <a:rPr lang="en-US" dirty="0">
                <a:solidFill>
                  <a:srgbClr val="FF0000"/>
                </a:solidFill>
              </a:rPr>
              <a:t>MUST CLICK SAVE. This screen will time out if you don’t click save periodically</a:t>
            </a:r>
          </a:p>
          <a:p>
            <a:endParaRPr lang="en-US" dirty="0">
              <a:solidFill>
                <a:schemeClr val="accent4">
                  <a:lumMod val="60000"/>
                  <a:lumOff val="40000"/>
                </a:schemeClr>
              </a:solidFill>
              <a:highlight>
                <a:srgbClr val="C0C0C0"/>
              </a:highlight>
            </a:endParaRPr>
          </a:p>
        </p:txBody>
      </p:sp>
      <p:sp>
        <p:nvSpPr>
          <p:cNvPr id="3" name="Title 2">
            <a:extLst>
              <a:ext uri="{FF2B5EF4-FFF2-40B4-BE49-F238E27FC236}">
                <a16:creationId xmlns:a16="http://schemas.microsoft.com/office/drawing/2014/main" id="{C290DFAF-5748-AA93-80DF-3D188C5554B3}"/>
              </a:ext>
            </a:extLst>
          </p:cNvPr>
          <p:cNvSpPr>
            <a:spLocks noGrp="1"/>
          </p:cNvSpPr>
          <p:nvPr>
            <p:ph type="title"/>
          </p:nvPr>
        </p:nvSpPr>
        <p:spPr>
          <a:xfrm>
            <a:off x="400050" y="-54875"/>
            <a:ext cx="7886700" cy="1325563"/>
          </a:xfrm>
        </p:spPr>
        <p:txBody>
          <a:bodyPr/>
          <a:lstStyle/>
          <a:p>
            <a:pPr algn="ctr"/>
            <a:r>
              <a:rPr lang="en-US" dirty="0">
                <a:solidFill>
                  <a:srgbClr val="265484"/>
                </a:solidFill>
              </a:rPr>
              <a:t>FAMS Updates</a:t>
            </a:r>
          </a:p>
        </p:txBody>
      </p:sp>
    </p:spTree>
    <p:extLst>
      <p:ext uri="{BB962C8B-B14F-4D97-AF65-F5344CB8AC3E}">
        <p14:creationId xmlns:p14="http://schemas.microsoft.com/office/powerpoint/2010/main" val="113016656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DEBABD6A-0E3B-0BF5-5F13-BF980A16C712}"/>
              </a:ext>
            </a:extLst>
          </p:cNvPr>
          <p:cNvSpPr>
            <a:spLocks noGrp="1"/>
          </p:cNvSpPr>
          <p:nvPr>
            <p:ph type="title"/>
          </p:nvPr>
        </p:nvSpPr>
        <p:spPr>
          <a:xfrm>
            <a:off x="457200" y="457200"/>
            <a:ext cx="7886700" cy="1325563"/>
          </a:xfrm>
        </p:spPr>
        <p:txBody>
          <a:bodyPr/>
          <a:lstStyle/>
          <a:p>
            <a:pPr algn="ctr"/>
            <a:r>
              <a:rPr lang="en-US" dirty="0">
                <a:solidFill>
                  <a:srgbClr val="265484"/>
                </a:solidFill>
              </a:rPr>
              <a:t>FAMS Updates</a:t>
            </a:r>
          </a:p>
        </p:txBody>
      </p:sp>
      <p:sp>
        <p:nvSpPr>
          <p:cNvPr id="6" name="Content Placeholder 2">
            <a:extLst>
              <a:ext uri="{FF2B5EF4-FFF2-40B4-BE49-F238E27FC236}">
                <a16:creationId xmlns:a16="http://schemas.microsoft.com/office/drawing/2014/main" id="{83F5C346-CB6A-E2A0-8020-F07625671BDC}"/>
              </a:ext>
            </a:extLst>
          </p:cNvPr>
          <p:cNvSpPr txBox="1">
            <a:spLocks/>
          </p:cNvSpPr>
          <p:nvPr/>
        </p:nvSpPr>
        <p:spPr>
          <a:xfrm>
            <a:off x="762000" y="2033249"/>
            <a:ext cx="7886700" cy="4351338"/>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Arial" charset="0"/>
                <a:ea typeface="Arial" charset="0"/>
                <a:cs typeface="Arial" charset="0"/>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Arial" charset="0"/>
                <a:ea typeface="Arial" charset="0"/>
                <a:cs typeface="Arial" charset="0"/>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Arial" charset="0"/>
                <a:ea typeface="Arial" charset="0"/>
                <a:cs typeface="Arial" charset="0"/>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Arial" charset="0"/>
                <a:ea typeface="Arial" charset="0"/>
                <a:cs typeface="Arial" charset="0"/>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Arial" charset="0"/>
                <a:ea typeface="Arial" charset="0"/>
                <a:cs typeface="Arial" charset="0"/>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100000"/>
              </a:lnSpc>
              <a:spcAft>
                <a:spcPts val="900"/>
              </a:spcAft>
              <a:buClr>
                <a:srgbClr val="92D050"/>
              </a:buClr>
              <a:buFont typeface="Arial"/>
              <a:buNone/>
            </a:pPr>
            <a:r>
              <a:rPr lang="en-US" sz="2400" b="1" dirty="0"/>
              <a:t>Updates due by October 15 in fall term, </a:t>
            </a:r>
            <a:br>
              <a:rPr lang="en-US" sz="2400" b="1" dirty="0"/>
            </a:br>
            <a:r>
              <a:rPr lang="en-US" sz="2400" b="1" dirty="0"/>
              <a:t>March 15 in the spring term. </a:t>
            </a:r>
          </a:p>
          <a:p>
            <a:pPr lvl="1">
              <a:lnSpc>
                <a:spcPct val="100000"/>
              </a:lnSpc>
              <a:spcAft>
                <a:spcPts val="900"/>
              </a:spcAft>
              <a:buClr>
                <a:srgbClr val="92D050"/>
              </a:buClr>
              <a:buFont typeface="Arial" panose="020B0604020202020204" pitchFamily="34" charset="0"/>
              <a:buChar char="•"/>
            </a:pPr>
            <a:r>
              <a:rPr lang="en-US" sz="2000" dirty="0"/>
              <a:t>Also, Batch upload process available.</a:t>
            </a:r>
          </a:p>
          <a:p>
            <a:pPr lvl="1">
              <a:lnSpc>
                <a:spcPct val="100000"/>
              </a:lnSpc>
              <a:spcAft>
                <a:spcPts val="900"/>
              </a:spcAft>
              <a:buClr>
                <a:srgbClr val="92D050"/>
              </a:buClr>
              <a:buFont typeface="Arial" panose="020B0604020202020204" pitchFamily="34" charset="0"/>
              <a:buChar char="•"/>
            </a:pPr>
            <a:r>
              <a:rPr lang="en-US" sz="2000" dirty="0"/>
              <a:t>All records must be updated for us to process second invoices.</a:t>
            </a:r>
          </a:p>
          <a:p>
            <a:pPr lvl="1">
              <a:lnSpc>
                <a:spcPct val="100000"/>
              </a:lnSpc>
              <a:spcAft>
                <a:spcPts val="900"/>
              </a:spcAft>
              <a:buClr>
                <a:srgbClr val="92D050"/>
              </a:buClr>
              <a:buFont typeface="Arial" panose="020B0604020202020204" pitchFamily="34" charset="0"/>
              <a:buChar char="•"/>
            </a:pPr>
            <a:r>
              <a:rPr lang="en-US" sz="2000" dirty="0"/>
              <a:t>All records at all institutions must be updated for us to send various </a:t>
            </a:r>
            <a:r>
              <a:rPr lang="en-US" sz="2000"/>
              <a:t>communication AND </a:t>
            </a:r>
            <a:r>
              <a:rPr lang="en-US" sz="2000" dirty="0"/>
              <a:t>do the “rollover” to the next semester. </a:t>
            </a:r>
          </a:p>
        </p:txBody>
      </p:sp>
    </p:spTree>
    <p:extLst>
      <p:ext uri="{BB962C8B-B14F-4D97-AF65-F5344CB8AC3E}">
        <p14:creationId xmlns:p14="http://schemas.microsoft.com/office/powerpoint/2010/main" val="177542906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a:xfrm>
            <a:off x="628650" y="1295400"/>
            <a:ext cx="7886700" cy="1325563"/>
          </a:xfrm>
        </p:spPr>
        <p:txBody>
          <a:bodyPr>
            <a:normAutofit/>
          </a:bodyPr>
          <a:lstStyle/>
          <a:p>
            <a:pPr algn="ctr"/>
            <a:r>
              <a:rPr lang="en-US" dirty="0"/>
              <a:t>Questions?</a:t>
            </a:r>
          </a:p>
        </p:txBody>
      </p:sp>
      <p:pic>
        <p:nvPicPr>
          <p:cNvPr id="2" name="Graphic 1" descr="Customer review with solid fill">
            <a:extLst>
              <a:ext uri="{FF2B5EF4-FFF2-40B4-BE49-F238E27FC236}">
                <a16:creationId xmlns:a16="http://schemas.microsoft.com/office/drawing/2014/main" id="{7A129EBD-76D5-6F5F-1012-79FEF3A6122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124200" y="2552701"/>
            <a:ext cx="2743200" cy="2743200"/>
          </a:xfrm>
          <a:prstGeom prst="rect">
            <a:avLst/>
          </a:prstGeom>
        </p:spPr>
      </p:pic>
    </p:spTree>
    <p:extLst>
      <p:ext uri="{BB962C8B-B14F-4D97-AF65-F5344CB8AC3E}">
        <p14:creationId xmlns:p14="http://schemas.microsoft.com/office/powerpoint/2010/main" val="133299385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ADB7602-85E9-902C-26EE-BAFF2BB57032}"/>
              </a:ext>
            </a:extLst>
          </p:cNvPr>
          <p:cNvSpPr txBox="1"/>
          <p:nvPr/>
        </p:nvSpPr>
        <p:spPr>
          <a:xfrm>
            <a:off x="1676400" y="1066800"/>
            <a:ext cx="5791200" cy="1477328"/>
          </a:xfrm>
          <a:prstGeom prst="rect">
            <a:avLst/>
          </a:prstGeom>
          <a:noFill/>
        </p:spPr>
        <p:txBody>
          <a:bodyPr wrap="square" rtlCol="0">
            <a:spAutoFit/>
          </a:bodyPr>
          <a:lstStyle/>
          <a:p>
            <a:pPr algn="ctr"/>
            <a:r>
              <a:rPr lang="en-US" sz="3000" dirty="0">
                <a:latin typeface="Arial" panose="020B0604020202020204" pitchFamily="34" charset="0"/>
                <a:cs typeface="Arial" panose="020B0604020202020204" pitchFamily="34" charset="0"/>
              </a:rPr>
              <a:t>BREAK</a:t>
            </a:r>
          </a:p>
          <a:p>
            <a:pPr algn="ctr"/>
            <a:endParaRPr lang="en-US" sz="3000" dirty="0">
              <a:latin typeface="Arial" panose="020B0604020202020204" pitchFamily="34" charset="0"/>
              <a:cs typeface="Arial" panose="020B0604020202020204" pitchFamily="34" charset="0"/>
            </a:endParaRPr>
          </a:p>
          <a:p>
            <a:pPr algn="ctr"/>
            <a:r>
              <a:rPr lang="en-US" sz="3000" dirty="0">
                <a:latin typeface="Arial" panose="020B0604020202020204" pitchFamily="34" charset="0"/>
                <a:cs typeface="Arial" panose="020B0604020202020204" pitchFamily="34" charset="0"/>
              </a:rPr>
              <a:t>will resume at 10:20 am</a:t>
            </a:r>
          </a:p>
        </p:txBody>
      </p:sp>
      <p:pic>
        <p:nvPicPr>
          <p:cNvPr id="3" name="Graphic 2" descr="Alarm clock with solid fill">
            <a:extLst>
              <a:ext uri="{FF2B5EF4-FFF2-40B4-BE49-F238E27FC236}">
                <a16:creationId xmlns:a16="http://schemas.microsoft.com/office/drawing/2014/main" id="{2CECA568-0C89-4744-78F8-4DDF09D3A34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914650" y="2237422"/>
            <a:ext cx="3314700" cy="3314700"/>
          </a:xfrm>
          <a:prstGeom prst="rect">
            <a:avLst/>
          </a:prstGeom>
        </p:spPr>
      </p:pic>
    </p:spTree>
    <p:extLst>
      <p:ext uri="{BB962C8B-B14F-4D97-AF65-F5344CB8AC3E}">
        <p14:creationId xmlns:p14="http://schemas.microsoft.com/office/powerpoint/2010/main" val="367176417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B162413-FCE2-4D6B-9EA7-BF035043225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905000" y="2057400"/>
            <a:ext cx="5638800" cy="2093446"/>
          </a:xfrm>
          <a:prstGeom prst="rect">
            <a:avLst/>
          </a:prstGeom>
        </p:spPr>
      </p:pic>
    </p:spTree>
    <p:extLst>
      <p:ext uri="{BB962C8B-B14F-4D97-AF65-F5344CB8AC3E}">
        <p14:creationId xmlns:p14="http://schemas.microsoft.com/office/powerpoint/2010/main" val="327292689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905000"/>
            <a:ext cx="8382000" cy="4467495"/>
          </a:xfrm>
        </p:spPr>
        <p:txBody>
          <a:bodyPr>
            <a:normAutofit fontScale="92500" lnSpcReduction="10000"/>
          </a:bodyPr>
          <a:lstStyle/>
          <a:p>
            <a:r>
              <a:rPr lang="en-US" dirty="0"/>
              <a:t>Applications open on October 1</a:t>
            </a:r>
            <a:r>
              <a:rPr lang="en-US" baseline="30000" dirty="0"/>
              <a:t>st</a:t>
            </a:r>
            <a:r>
              <a:rPr lang="en-US" dirty="0"/>
              <a:t> each year </a:t>
            </a:r>
          </a:p>
          <a:p>
            <a:pPr lvl="1"/>
            <a:r>
              <a:rPr lang="en-US" dirty="0"/>
              <a:t>Students apply by March 1</a:t>
            </a:r>
          </a:p>
          <a:p>
            <a:pPr lvl="1"/>
            <a:r>
              <a:rPr lang="en-US" dirty="0"/>
              <a:t>Returning students MUST reapply each year!</a:t>
            </a:r>
          </a:p>
          <a:p>
            <a:r>
              <a:rPr lang="en-US" dirty="0"/>
              <a:t>Awarding Order:</a:t>
            </a:r>
          </a:p>
          <a:p>
            <a:pPr lvl="1"/>
            <a:r>
              <a:rPr lang="en-US" dirty="0"/>
              <a:t>Returning Applicants</a:t>
            </a:r>
          </a:p>
          <a:p>
            <a:pPr lvl="1"/>
            <a:r>
              <a:rPr lang="en-US" dirty="0"/>
              <a:t>College Applicants</a:t>
            </a:r>
          </a:p>
          <a:p>
            <a:pPr lvl="1"/>
            <a:r>
              <a:rPr lang="en-US" dirty="0"/>
              <a:t>High School (formula with GPA &amp; Test Scores)</a:t>
            </a:r>
          </a:p>
          <a:p>
            <a:pPr lvl="2"/>
            <a:r>
              <a:rPr lang="en-US" dirty="0"/>
              <a:t>Will award as many high school students as funding allows.</a:t>
            </a:r>
          </a:p>
          <a:p>
            <a:r>
              <a:rPr lang="en-US" dirty="0"/>
              <a:t>Students receive an award of $3,000</a:t>
            </a:r>
          </a:p>
          <a:p>
            <a:r>
              <a:rPr lang="en-US" dirty="0"/>
              <a:t>Student must sign a promissory note through our servicer ECSI to be eligible.</a:t>
            </a:r>
          </a:p>
          <a:p>
            <a:r>
              <a:rPr lang="en-US" dirty="0"/>
              <a:t>Students must work in a STEM occupation in WV for 1 year for each year the award is received.  Otherwise, the scholarship will turn into a loan. </a:t>
            </a:r>
          </a:p>
          <a:p>
            <a:pPr lvl="1"/>
            <a:r>
              <a:rPr lang="en-US" b="1" dirty="0"/>
              <a:t>Occupations within healthcare are NOT eligible for service requirement.</a:t>
            </a:r>
          </a:p>
          <a:p>
            <a:r>
              <a:rPr lang="en-US" dirty="0"/>
              <a:t>Students will receive a disbursement notification each semester.</a:t>
            </a:r>
          </a:p>
          <a:p>
            <a:endParaRPr lang="en-US" dirty="0"/>
          </a:p>
        </p:txBody>
      </p:sp>
      <p:pic>
        <p:nvPicPr>
          <p:cNvPr id="2" name="Picture 1">
            <a:extLst>
              <a:ext uri="{FF2B5EF4-FFF2-40B4-BE49-F238E27FC236}">
                <a16:creationId xmlns:a16="http://schemas.microsoft.com/office/drawing/2014/main" id="{F6B8370E-BD06-F0CE-2B5D-A3871844829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2495550" y="228600"/>
            <a:ext cx="4152900" cy="1541795"/>
          </a:xfrm>
          <a:prstGeom prst="rect">
            <a:avLst/>
          </a:prstGeom>
        </p:spPr>
      </p:pic>
    </p:spTree>
    <p:extLst>
      <p:ext uri="{BB962C8B-B14F-4D97-AF65-F5344CB8AC3E}">
        <p14:creationId xmlns:p14="http://schemas.microsoft.com/office/powerpoint/2010/main" val="77191368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8627C59-1423-AC71-76A2-D97DEEE1F3D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2495550" y="228600"/>
            <a:ext cx="4152900" cy="1541795"/>
          </a:xfrm>
          <a:prstGeom prst="rect">
            <a:avLst/>
          </a:prstGeom>
        </p:spPr>
      </p:pic>
      <p:sp>
        <p:nvSpPr>
          <p:cNvPr id="4" name="Content Placeholder 2">
            <a:extLst>
              <a:ext uri="{FF2B5EF4-FFF2-40B4-BE49-F238E27FC236}">
                <a16:creationId xmlns:a16="http://schemas.microsoft.com/office/drawing/2014/main" id="{30C7B342-7A35-6F5C-E877-F6C0561A1005}"/>
              </a:ext>
            </a:extLst>
          </p:cNvPr>
          <p:cNvSpPr txBox="1">
            <a:spLocks/>
          </p:cNvSpPr>
          <p:nvPr/>
        </p:nvSpPr>
        <p:spPr>
          <a:xfrm>
            <a:off x="628650" y="1981200"/>
            <a:ext cx="7886700" cy="4351338"/>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Arial" charset="0"/>
                <a:ea typeface="Arial" charset="0"/>
                <a:cs typeface="Arial" charset="0"/>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Arial" charset="0"/>
                <a:ea typeface="Arial" charset="0"/>
                <a:cs typeface="Arial" charset="0"/>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Arial" charset="0"/>
                <a:ea typeface="Arial" charset="0"/>
                <a:cs typeface="Arial" charset="0"/>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Arial" charset="0"/>
                <a:ea typeface="Arial" charset="0"/>
                <a:cs typeface="Arial" charset="0"/>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Arial" charset="0"/>
                <a:ea typeface="Arial" charset="0"/>
                <a:cs typeface="Arial" charset="0"/>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r>
              <a:rPr lang="en-US" dirty="0"/>
              <a:t>Before March 15</a:t>
            </a:r>
            <a:r>
              <a:rPr lang="en-US" baseline="30000" dirty="0"/>
              <a:t>th</a:t>
            </a:r>
            <a:r>
              <a:rPr lang="en-US" dirty="0"/>
              <a:t> each year schools should update in FAMS. </a:t>
            </a:r>
          </a:p>
          <a:p>
            <a:pPr lvl="1"/>
            <a:r>
              <a:rPr lang="en-US" dirty="0"/>
              <a:t>College and Returning Applications:</a:t>
            </a:r>
          </a:p>
          <a:p>
            <a:pPr lvl="2"/>
            <a:r>
              <a:rPr lang="en-US" dirty="0"/>
              <a:t>Overall GPA</a:t>
            </a:r>
          </a:p>
          <a:p>
            <a:pPr lvl="2"/>
            <a:r>
              <a:rPr lang="en-US" dirty="0"/>
              <a:t>Satisfactory Progress</a:t>
            </a:r>
          </a:p>
          <a:p>
            <a:pPr lvl="2"/>
            <a:r>
              <a:rPr lang="en-US" dirty="0"/>
              <a:t>Field of Study/Major</a:t>
            </a:r>
          </a:p>
          <a:p>
            <a:pPr lvl="2"/>
            <a:r>
              <a:rPr lang="en-US" dirty="0"/>
              <a:t>Cost of Attendance</a:t>
            </a:r>
          </a:p>
          <a:p>
            <a:pPr lvl="1"/>
            <a:r>
              <a:rPr lang="en-US" dirty="0"/>
              <a:t>High School Applications</a:t>
            </a:r>
          </a:p>
          <a:p>
            <a:pPr lvl="2"/>
            <a:r>
              <a:rPr lang="en-US" dirty="0"/>
              <a:t>Field of Study/Major</a:t>
            </a:r>
          </a:p>
          <a:p>
            <a:pPr lvl="2"/>
            <a:r>
              <a:rPr lang="en-US" dirty="0"/>
              <a:t>High school grades and test scores will be received automatically for WV students</a:t>
            </a:r>
          </a:p>
          <a:p>
            <a:r>
              <a:rPr lang="en-US" dirty="0"/>
              <a:t>Eligible Students:</a:t>
            </a:r>
          </a:p>
          <a:p>
            <a:pPr lvl="1"/>
            <a:r>
              <a:rPr lang="en-US" dirty="0"/>
              <a:t>Eligible Flag (Y)</a:t>
            </a:r>
          </a:p>
          <a:p>
            <a:pPr lvl="1"/>
            <a:r>
              <a:rPr lang="en-US" dirty="0"/>
              <a:t>Awarded (Y)</a:t>
            </a:r>
          </a:p>
          <a:p>
            <a:pPr lvl="1"/>
            <a:r>
              <a:rPr lang="en-US" dirty="0"/>
              <a:t>Prom Note (Y)</a:t>
            </a:r>
          </a:p>
          <a:p>
            <a:pPr lvl="2"/>
            <a:endParaRPr lang="en-US" dirty="0"/>
          </a:p>
          <a:p>
            <a:pPr lvl="2"/>
            <a:endParaRPr lang="en-US" dirty="0"/>
          </a:p>
          <a:p>
            <a:pPr lvl="2"/>
            <a:endParaRPr lang="en-US" dirty="0"/>
          </a:p>
          <a:p>
            <a:pPr lvl="1"/>
            <a:endParaRPr lang="en-US" dirty="0"/>
          </a:p>
          <a:p>
            <a:pPr lvl="1"/>
            <a:endParaRPr lang="en-US" dirty="0"/>
          </a:p>
          <a:p>
            <a:pPr lvl="1"/>
            <a:endParaRPr lang="en-US" dirty="0"/>
          </a:p>
        </p:txBody>
      </p:sp>
    </p:spTree>
    <p:extLst>
      <p:ext uri="{BB962C8B-B14F-4D97-AF65-F5344CB8AC3E}">
        <p14:creationId xmlns:p14="http://schemas.microsoft.com/office/powerpoint/2010/main" val="179949280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166" t="20740" r="28081" b="17778"/>
          <a:stretch/>
        </p:blipFill>
        <p:spPr>
          <a:xfrm>
            <a:off x="0" y="533400"/>
            <a:ext cx="8735458" cy="4191000"/>
          </a:xfrm>
          <a:prstGeom prst="rect">
            <a:avLst/>
          </a:prstGeom>
        </p:spPr>
      </p:pic>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47D1F322-41C6-D3B8-F47A-4D46A91F0534}"/>
                  </a:ext>
                </a:extLst>
              </p14:cNvPr>
              <p14:cNvContentPartPr/>
              <p14:nvPr/>
            </p14:nvContentPartPr>
            <p14:xfrm>
              <a:off x="2910981" y="2711396"/>
              <a:ext cx="1050120" cy="43200"/>
            </p14:xfrm>
          </p:contentPart>
        </mc:Choice>
        <mc:Fallback xmlns="">
          <p:pic>
            <p:nvPicPr>
              <p:cNvPr id="3" name="Ink 2">
                <a:extLst>
                  <a:ext uri="{FF2B5EF4-FFF2-40B4-BE49-F238E27FC236}">
                    <a16:creationId xmlns:a16="http://schemas.microsoft.com/office/drawing/2014/main" id="{47D1F322-41C6-D3B8-F47A-4D46A91F0534}"/>
                  </a:ext>
                </a:extLst>
              </p:cNvPr>
              <p:cNvPicPr/>
              <p:nvPr/>
            </p:nvPicPr>
            <p:blipFill>
              <a:blip r:embed="rId4"/>
              <a:stretch>
                <a:fillRect/>
              </a:stretch>
            </p:blipFill>
            <p:spPr>
              <a:xfrm>
                <a:off x="2857341" y="2603396"/>
                <a:ext cx="1157760" cy="2588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4" name="Ink 3">
                <a:extLst>
                  <a:ext uri="{FF2B5EF4-FFF2-40B4-BE49-F238E27FC236}">
                    <a16:creationId xmlns:a16="http://schemas.microsoft.com/office/drawing/2014/main" id="{3555CA65-D5C3-5704-FD63-EF603911CCAD}"/>
                  </a:ext>
                </a:extLst>
              </p14:cNvPr>
              <p14:cNvContentPartPr/>
              <p14:nvPr/>
            </p14:nvContentPartPr>
            <p14:xfrm>
              <a:off x="5401821" y="2689436"/>
              <a:ext cx="1050480" cy="12600"/>
            </p14:xfrm>
          </p:contentPart>
        </mc:Choice>
        <mc:Fallback xmlns="">
          <p:pic>
            <p:nvPicPr>
              <p:cNvPr id="4" name="Ink 3">
                <a:extLst>
                  <a:ext uri="{FF2B5EF4-FFF2-40B4-BE49-F238E27FC236}">
                    <a16:creationId xmlns:a16="http://schemas.microsoft.com/office/drawing/2014/main" id="{3555CA65-D5C3-5704-FD63-EF603911CCAD}"/>
                  </a:ext>
                </a:extLst>
              </p:cNvPr>
              <p:cNvPicPr/>
              <p:nvPr/>
            </p:nvPicPr>
            <p:blipFill>
              <a:blip r:embed="rId6"/>
              <a:stretch>
                <a:fillRect/>
              </a:stretch>
            </p:blipFill>
            <p:spPr>
              <a:xfrm>
                <a:off x="5347821" y="2581436"/>
                <a:ext cx="1158120" cy="2282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Ink 4">
                <a:extLst>
                  <a:ext uri="{FF2B5EF4-FFF2-40B4-BE49-F238E27FC236}">
                    <a16:creationId xmlns:a16="http://schemas.microsoft.com/office/drawing/2014/main" id="{ACCADF53-1089-6FF6-F4D3-E87068794E0E}"/>
                  </a:ext>
                </a:extLst>
              </p14:cNvPr>
              <p14:cNvContentPartPr/>
              <p14:nvPr/>
            </p14:nvContentPartPr>
            <p14:xfrm>
              <a:off x="1029621" y="3078596"/>
              <a:ext cx="1029600" cy="42840"/>
            </p14:xfrm>
          </p:contentPart>
        </mc:Choice>
        <mc:Fallback xmlns="">
          <p:pic>
            <p:nvPicPr>
              <p:cNvPr id="5" name="Ink 4">
                <a:extLst>
                  <a:ext uri="{FF2B5EF4-FFF2-40B4-BE49-F238E27FC236}">
                    <a16:creationId xmlns:a16="http://schemas.microsoft.com/office/drawing/2014/main" id="{ACCADF53-1089-6FF6-F4D3-E87068794E0E}"/>
                  </a:ext>
                </a:extLst>
              </p:cNvPr>
              <p:cNvPicPr/>
              <p:nvPr/>
            </p:nvPicPr>
            <p:blipFill>
              <a:blip r:embed="rId8"/>
              <a:stretch>
                <a:fillRect/>
              </a:stretch>
            </p:blipFill>
            <p:spPr>
              <a:xfrm>
                <a:off x="975981" y="2970956"/>
                <a:ext cx="1137240" cy="2584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6" name="Ink 5">
                <a:extLst>
                  <a:ext uri="{FF2B5EF4-FFF2-40B4-BE49-F238E27FC236}">
                    <a16:creationId xmlns:a16="http://schemas.microsoft.com/office/drawing/2014/main" id="{24BE4B0D-5A86-B6FC-4D27-3C171243B96E}"/>
                  </a:ext>
                </a:extLst>
              </p14:cNvPr>
              <p14:cNvContentPartPr/>
              <p14:nvPr/>
            </p14:nvContentPartPr>
            <p14:xfrm>
              <a:off x="2932221" y="2889956"/>
              <a:ext cx="177840" cy="360"/>
            </p14:xfrm>
          </p:contentPart>
        </mc:Choice>
        <mc:Fallback xmlns="">
          <p:pic>
            <p:nvPicPr>
              <p:cNvPr id="6" name="Ink 5">
                <a:extLst>
                  <a:ext uri="{FF2B5EF4-FFF2-40B4-BE49-F238E27FC236}">
                    <a16:creationId xmlns:a16="http://schemas.microsoft.com/office/drawing/2014/main" id="{24BE4B0D-5A86-B6FC-4D27-3C171243B96E}"/>
                  </a:ext>
                </a:extLst>
              </p:cNvPr>
              <p:cNvPicPr/>
              <p:nvPr/>
            </p:nvPicPr>
            <p:blipFill>
              <a:blip r:embed="rId10"/>
              <a:stretch>
                <a:fillRect/>
              </a:stretch>
            </p:blipFill>
            <p:spPr>
              <a:xfrm>
                <a:off x="2878221" y="2782316"/>
                <a:ext cx="28548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7" name="Ink 6">
                <a:extLst>
                  <a:ext uri="{FF2B5EF4-FFF2-40B4-BE49-F238E27FC236}">
                    <a16:creationId xmlns:a16="http://schemas.microsoft.com/office/drawing/2014/main" id="{EA47FDA4-F524-A809-3D65-2A7A45527581}"/>
                  </a:ext>
                </a:extLst>
              </p14:cNvPr>
              <p14:cNvContentPartPr/>
              <p14:nvPr/>
            </p14:nvContentPartPr>
            <p14:xfrm>
              <a:off x="2942301" y="3074636"/>
              <a:ext cx="173520" cy="15840"/>
            </p14:xfrm>
          </p:contentPart>
        </mc:Choice>
        <mc:Fallback xmlns="">
          <p:pic>
            <p:nvPicPr>
              <p:cNvPr id="7" name="Ink 6">
                <a:extLst>
                  <a:ext uri="{FF2B5EF4-FFF2-40B4-BE49-F238E27FC236}">
                    <a16:creationId xmlns:a16="http://schemas.microsoft.com/office/drawing/2014/main" id="{EA47FDA4-F524-A809-3D65-2A7A45527581}"/>
                  </a:ext>
                </a:extLst>
              </p:cNvPr>
              <p:cNvPicPr/>
              <p:nvPr/>
            </p:nvPicPr>
            <p:blipFill>
              <a:blip r:embed="rId12"/>
              <a:stretch>
                <a:fillRect/>
              </a:stretch>
            </p:blipFill>
            <p:spPr>
              <a:xfrm>
                <a:off x="2888661" y="2966996"/>
                <a:ext cx="281160" cy="23148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8" name="Ink 7">
                <a:extLst>
                  <a:ext uri="{FF2B5EF4-FFF2-40B4-BE49-F238E27FC236}">
                    <a16:creationId xmlns:a16="http://schemas.microsoft.com/office/drawing/2014/main" id="{DC738A07-985D-3029-952C-FAD37FE93E7C}"/>
                  </a:ext>
                </a:extLst>
              </p14:cNvPr>
              <p14:cNvContentPartPr/>
              <p14:nvPr/>
            </p14:nvContentPartPr>
            <p14:xfrm>
              <a:off x="1008741" y="2889956"/>
              <a:ext cx="219960" cy="360"/>
            </p14:xfrm>
          </p:contentPart>
        </mc:Choice>
        <mc:Fallback xmlns="">
          <p:pic>
            <p:nvPicPr>
              <p:cNvPr id="8" name="Ink 7">
                <a:extLst>
                  <a:ext uri="{FF2B5EF4-FFF2-40B4-BE49-F238E27FC236}">
                    <a16:creationId xmlns:a16="http://schemas.microsoft.com/office/drawing/2014/main" id="{DC738A07-985D-3029-952C-FAD37FE93E7C}"/>
                  </a:ext>
                </a:extLst>
              </p:cNvPr>
              <p:cNvPicPr/>
              <p:nvPr/>
            </p:nvPicPr>
            <p:blipFill>
              <a:blip r:embed="rId14"/>
              <a:stretch>
                <a:fillRect/>
              </a:stretch>
            </p:blipFill>
            <p:spPr>
              <a:xfrm>
                <a:off x="954741" y="2782316"/>
                <a:ext cx="3276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9" name="Ink 8">
                <a:extLst>
                  <a:ext uri="{FF2B5EF4-FFF2-40B4-BE49-F238E27FC236}">
                    <a16:creationId xmlns:a16="http://schemas.microsoft.com/office/drawing/2014/main" id="{CB2B9CB1-EC72-49B7-8828-26A0DEF2D0B6}"/>
                  </a:ext>
                </a:extLst>
              </p14:cNvPr>
              <p14:cNvContentPartPr/>
              <p14:nvPr/>
            </p14:nvContentPartPr>
            <p14:xfrm>
              <a:off x="7041621" y="3509516"/>
              <a:ext cx="987120" cy="12240"/>
            </p14:xfrm>
          </p:contentPart>
        </mc:Choice>
        <mc:Fallback xmlns="">
          <p:pic>
            <p:nvPicPr>
              <p:cNvPr id="9" name="Ink 8">
                <a:extLst>
                  <a:ext uri="{FF2B5EF4-FFF2-40B4-BE49-F238E27FC236}">
                    <a16:creationId xmlns:a16="http://schemas.microsoft.com/office/drawing/2014/main" id="{CB2B9CB1-EC72-49B7-8828-26A0DEF2D0B6}"/>
                  </a:ext>
                </a:extLst>
              </p:cNvPr>
              <p:cNvPicPr/>
              <p:nvPr/>
            </p:nvPicPr>
            <p:blipFill>
              <a:blip r:embed="rId16"/>
              <a:stretch>
                <a:fillRect/>
              </a:stretch>
            </p:blipFill>
            <p:spPr>
              <a:xfrm>
                <a:off x="6987621" y="3401516"/>
                <a:ext cx="1094760" cy="22788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0" name="Ink 9">
                <a:extLst>
                  <a:ext uri="{FF2B5EF4-FFF2-40B4-BE49-F238E27FC236}">
                    <a16:creationId xmlns:a16="http://schemas.microsoft.com/office/drawing/2014/main" id="{A127A29F-4B1C-92CF-95C8-499B4801FA77}"/>
                  </a:ext>
                </a:extLst>
              </p14:cNvPr>
              <p14:cNvContentPartPr/>
              <p14:nvPr/>
            </p14:nvContentPartPr>
            <p14:xfrm>
              <a:off x="7020381" y="3918836"/>
              <a:ext cx="1018800" cy="23040"/>
            </p14:xfrm>
          </p:contentPart>
        </mc:Choice>
        <mc:Fallback xmlns="">
          <p:pic>
            <p:nvPicPr>
              <p:cNvPr id="10" name="Ink 9">
                <a:extLst>
                  <a:ext uri="{FF2B5EF4-FFF2-40B4-BE49-F238E27FC236}">
                    <a16:creationId xmlns:a16="http://schemas.microsoft.com/office/drawing/2014/main" id="{A127A29F-4B1C-92CF-95C8-499B4801FA77}"/>
                  </a:ext>
                </a:extLst>
              </p:cNvPr>
              <p:cNvPicPr/>
              <p:nvPr/>
            </p:nvPicPr>
            <p:blipFill>
              <a:blip r:embed="rId18"/>
              <a:stretch>
                <a:fillRect/>
              </a:stretch>
            </p:blipFill>
            <p:spPr>
              <a:xfrm>
                <a:off x="6966741" y="3811196"/>
                <a:ext cx="1126440" cy="23868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1" name="Ink 10">
                <a:extLst>
                  <a:ext uri="{FF2B5EF4-FFF2-40B4-BE49-F238E27FC236}">
                    <a16:creationId xmlns:a16="http://schemas.microsoft.com/office/drawing/2014/main" id="{C1BA560B-2467-C6AB-D61B-79BC6A7B840C}"/>
                  </a:ext>
                </a:extLst>
              </p14:cNvPr>
              <p14:cNvContentPartPr/>
              <p14:nvPr/>
            </p14:nvContentPartPr>
            <p14:xfrm>
              <a:off x="7262301" y="2700956"/>
              <a:ext cx="1459800" cy="42480"/>
            </p14:xfrm>
          </p:contentPart>
        </mc:Choice>
        <mc:Fallback xmlns="">
          <p:pic>
            <p:nvPicPr>
              <p:cNvPr id="11" name="Ink 10">
                <a:extLst>
                  <a:ext uri="{FF2B5EF4-FFF2-40B4-BE49-F238E27FC236}">
                    <a16:creationId xmlns:a16="http://schemas.microsoft.com/office/drawing/2014/main" id="{C1BA560B-2467-C6AB-D61B-79BC6A7B840C}"/>
                  </a:ext>
                </a:extLst>
              </p:cNvPr>
              <p:cNvPicPr/>
              <p:nvPr/>
            </p:nvPicPr>
            <p:blipFill>
              <a:blip r:embed="rId20"/>
              <a:stretch>
                <a:fillRect/>
              </a:stretch>
            </p:blipFill>
            <p:spPr>
              <a:xfrm>
                <a:off x="7208661" y="2593316"/>
                <a:ext cx="1567440" cy="258120"/>
              </a:xfrm>
              <a:prstGeom prst="rect">
                <a:avLst/>
              </a:prstGeom>
            </p:spPr>
          </p:pic>
        </mc:Fallback>
      </mc:AlternateContent>
      <p:sp>
        <p:nvSpPr>
          <p:cNvPr id="13" name="TextBox 12">
            <a:extLst>
              <a:ext uri="{FF2B5EF4-FFF2-40B4-BE49-F238E27FC236}">
                <a16:creationId xmlns:a16="http://schemas.microsoft.com/office/drawing/2014/main" id="{BE05BF4C-2BA7-51AB-C6B7-50FFAD83D69C}"/>
              </a:ext>
            </a:extLst>
          </p:cNvPr>
          <p:cNvSpPr txBox="1"/>
          <p:nvPr/>
        </p:nvSpPr>
        <p:spPr>
          <a:xfrm>
            <a:off x="152400" y="4976626"/>
            <a:ext cx="4619624" cy="646331"/>
          </a:xfrm>
          <a:prstGeom prst="rect">
            <a:avLst/>
          </a:prstGeom>
          <a:noFill/>
        </p:spPr>
        <p:txBody>
          <a:bodyPr wrap="square">
            <a:spAutoFit/>
          </a:bodyPr>
          <a:lstStyle/>
          <a:p>
            <a:r>
              <a:rPr lang="en-US" dirty="0"/>
              <a:t>Green: eligible fields</a:t>
            </a:r>
          </a:p>
          <a:p>
            <a:r>
              <a:rPr lang="en-US" dirty="0"/>
              <a:t>Yellow: need updated</a:t>
            </a:r>
          </a:p>
        </p:txBody>
      </p:sp>
      <mc:AlternateContent xmlns:mc="http://schemas.openxmlformats.org/markup-compatibility/2006" xmlns:p14="http://schemas.microsoft.com/office/powerpoint/2010/main">
        <mc:Choice Requires="p14">
          <p:contentPart p14:bwMode="auto" r:id="rId21">
            <p14:nvContentPartPr>
              <p14:cNvPr id="17" name="Ink 16">
                <a:extLst>
                  <a:ext uri="{FF2B5EF4-FFF2-40B4-BE49-F238E27FC236}">
                    <a16:creationId xmlns:a16="http://schemas.microsoft.com/office/drawing/2014/main" id="{690205AE-A69C-F4C6-4B06-2BC14D43BEBA}"/>
                  </a:ext>
                </a:extLst>
              </p14:cNvPr>
              <p14:cNvContentPartPr/>
              <p14:nvPr/>
            </p14:nvContentPartPr>
            <p14:xfrm>
              <a:off x="671484" y="1098605"/>
              <a:ext cx="524880" cy="11160"/>
            </p14:xfrm>
          </p:contentPart>
        </mc:Choice>
        <mc:Fallback xmlns="">
          <p:pic>
            <p:nvPicPr>
              <p:cNvPr id="17" name="Ink 16">
                <a:extLst>
                  <a:ext uri="{FF2B5EF4-FFF2-40B4-BE49-F238E27FC236}">
                    <a16:creationId xmlns:a16="http://schemas.microsoft.com/office/drawing/2014/main" id="{690205AE-A69C-F4C6-4B06-2BC14D43BEBA}"/>
                  </a:ext>
                </a:extLst>
              </p:cNvPr>
              <p:cNvPicPr/>
              <p:nvPr/>
            </p:nvPicPr>
            <p:blipFill>
              <a:blip r:embed="rId22"/>
              <a:stretch>
                <a:fillRect/>
              </a:stretch>
            </p:blipFill>
            <p:spPr>
              <a:xfrm>
                <a:off x="617484" y="990605"/>
                <a:ext cx="632520" cy="2268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2" name="Ink 11">
                <a:extLst>
                  <a:ext uri="{FF2B5EF4-FFF2-40B4-BE49-F238E27FC236}">
                    <a16:creationId xmlns:a16="http://schemas.microsoft.com/office/drawing/2014/main" id="{195D4697-0697-C17C-02B6-28B4BB6DEE86}"/>
                  </a:ext>
                </a:extLst>
              </p14:cNvPr>
              <p14:cNvContentPartPr/>
              <p14:nvPr/>
            </p14:nvContentPartPr>
            <p14:xfrm>
              <a:off x="5402181" y="2889956"/>
              <a:ext cx="1050120" cy="43200"/>
            </p14:xfrm>
          </p:contentPart>
        </mc:Choice>
        <mc:Fallback xmlns="">
          <p:pic>
            <p:nvPicPr>
              <p:cNvPr id="12" name="Ink 11">
                <a:extLst>
                  <a:ext uri="{FF2B5EF4-FFF2-40B4-BE49-F238E27FC236}">
                    <a16:creationId xmlns:a16="http://schemas.microsoft.com/office/drawing/2014/main" id="{195D4697-0697-C17C-02B6-28B4BB6DEE86}"/>
                  </a:ext>
                </a:extLst>
              </p:cNvPr>
              <p:cNvPicPr/>
              <p:nvPr/>
            </p:nvPicPr>
            <p:blipFill>
              <a:blip r:embed="rId24"/>
              <a:stretch>
                <a:fillRect/>
              </a:stretch>
            </p:blipFill>
            <p:spPr>
              <a:xfrm>
                <a:off x="5348181" y="2781956"/>
                <a:ext cx="1157760" cy="258840"/>
              </a:xfrm>
              <a:prstGeom prst="rect">
                <a:avLst/>
              </a:prstGeom>
            </p:spPr>
          </p:pic>
        </mc:Fallback>
      </mc:AlternateContent>
    </p:spTree>
    <p:extLst>
      <p:ext uri="{BB962C8B-B14F-4D97-AF65-F5344CB8AC3E}">
        <p14:creationId xmlns:p14="http://schemas.microsoft.com/office/powerpoint/2010/main" val="304502896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a:xfrm>
            <a:off x="623888" y="1371600"/>
            <a:ext cx="7886700" cy="1100137"/>
          </a:xfrm>
        </p:spPr>
        <p:txBody>
          <a:bodyPr>
            <a:normAutofit/>
          </a:bodyPr>
          <a:lstStyle/>
          <a:p>
            <a:pPr algn="ctr"/>
            <a:br>
              <a:rPr lang="en-US" sz="3200" dirty="0"/>
            </a:br>
            <a:r>
              <a:rPr lang="en-US" sz="3200" dirty="0"/>
              <a:t>Questions?</a:t>
            </a:r>
          </a:p>
        </p:txBody>
      </p:sp>
      <p:sp>
        <p:nvSpPr>
          <p:cNvPr id="2" name="Text Placeholder 1">
            <a:extLst>
              <a:ext uri="{FF2B5EF4-FFF2-40B4-BE49-F238E27FC236}">
                <a16:creationId xmlns:a16="http://schemas.microsoft.com/office/drawing/2014/main" id="{83DE823E-62DE-5E8E-9282-0EFD56BD4238}"/>
              </a:ext>
            </a:extLst>
          </p:cNvPr>
          <p:cNvSpPr>
            <a:spLocks noGrp="1"/>
          </p:cNvSpPr>
          <p:nvPr>
            <p:ph type="body" idx="1"/>
          </p:nvPr>
        </p:nvSpPr>
        <p:spPr/>
        <p:txBody>
          <a:bodyPr/>
          <a:lstStyle/>
          <a:p>
            <a:endParaRPr lang="en-US"/>
          </a:p>
        </p:txBody>
      </p:sp>
      <p:pic>
        <p:nvPicPr>
          <p:cNvPr id="3" name="Graphic 2" descr="Customer review with solid fill">
            <a:extLst>
              <a:ext uri="{FF2B5EF4-FFF2-40B4-BE49-F238E27FC236}">
                <a16:creationId xmlns:a16="http://schemas.microsoft.com/office/drawing/2014/main" id="{03690E42-9B5B-46C1-A5EA-548B9FB47DA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124200" y="2552701"/>
            <a:ext cx="2743200" cy="2743200"/>
          </a:xfrm>
          <a:prstGeom prst="rect">
            <a:avLst/>
          </a:prstGeom>
        </p:spPr>
      </p:pic>
    </p:spTree>
    <p:extLst>
      <p:ext uri="{BB962C8B-B14F-4D97-AF65-F5344CB8AC3E}">
        <p14:creationId xmlns:p14="http://schemas.microsoft.com/office/powerpoint/2010/main" val="257072768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 clipart&#10;&#10;Description automatically generated">
            <a:extLst>
              <a:ext uri="{FF2B5EF4-FFF2-40B4-BE49-F238E27FC236}">
                <a16:creationId xmlns:a16="http://schemas.microsoft.com/office/drawing/2014/main" id="{7C560ED3-6A19-4F6F-8D14-465495B9159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82888" y="1828800"/>
            <a:ext cx="5578224" cy="2534592"/>
          </a:xfrm>
          <a:prstGeom prst="rect">
            <a:avLst/>
          </a:prstGeom>
        </p:spPr>
      </p:pic>
    </p:spTree>
    <p:extLst>
      <p:ext uri="{BB962C8B-B14F-4D97-AF65-F5344CB8AC3E}">
        <p14:creationId xmlns:p14="http://schemas.microsoft.com/office/powerpoint/2010/main" val="394533887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D23F63A-DB9A-4323-9472-4F5F3F5E4F6A}"/>
              </a:ext>
            </a:extLst>
          </p:cNvPr>
          <p:cNvSpPr>
            <a:spLocks noGrp="1"/>
          </p:cNvSpPr>
          <p:nvPr>
            <p:ph idx="1"/>
          </p:nvPr>
        </p:nvSpPr>
        <p:spPr>
          <a:xfrm>
            <a:off x="628649" y="2141536"/>
            <a:ext cx="7886700" cy="4351338"/>
          </a:xfrm>
        </p:spPr>
        <p:txBody>
          <a:bodyPr>
            <a:normAutofit/>
          </a:bodyPr>
          <a:lstStyle/>
          <a:p>
            <a:r>
              <a:rPr lang="en-US" dirty="0"/>
              <a:t>Only high school seniors or those who have not attended college previously can apply for a first-time award</a:t>
            </a:r>
          </a:p>
          <a:p>
            <a:r>
              <a:rPr lang="en-US" dirty="0"/>
              <a:t>3 step application process</a:t>
            </a:r>
          </a:p>
          <a:p>
            <a:pPr lvl="1"/>
            <a:r>
              <a:rPr lang="en-US" dirty="0"/>
              <a:t>Round 1- initial application</a:t>
            </a:r>
          </a:p>
          <a:p>
            <a:pPr lvl="1"/>
            <a:r>
              <a:rPr lang="en-US" dirty="0"/>
              <a:t>Round 2- community service, extracurricular activities, and essay</a:t>
            </a:r>
          </a:p>
          <a:p>
            <a:pPr lvl="1"/>
            <a:r>
              <a:rPr lang="en-US" dirty="0"/>
              <a:t>Round 3- video of why they want to be a WV teacher </a:t>
            </a:r>
          </a:p>
          <a:p>
            <a:r>
              <a:rPr lang="en-US" dirty="0"/>
              <a:t>New cohort selected mid March</a:t>
            </a:r>
          </a:p>
          <a:p>
            <a:r>
              <a:rPr lang="en-US" dirty="0"/>
              <a:t>Students receive award of $10,000</a:t>
            </a:r>
          </a:p>
          <a:p>
            <a:r>
              <a:rPr lang="en-US" dirty="0"/>
              <a:t>Student agrees to teach in critical need field (math, science, special education, and elementary education) in WV for 5 years. Otherwise, the scholarship becomes a loan. </a:t>
            </a:r>
          </a:p>
          <a:p>
            <a:pPr lvl="1"/>
            <a:endParaRPr lang="en-US" dirty="0"/>
          </a:p>
        </p:txBody>
      </p:sp>
      <p:pic>
        <p:nvPicPr>
          <p:cNvPr id="4" name="Picture 3" descr="A picture containing text, clipart&#10;&#10;Description automatically generated">
            <a:extLst>
              <a:ext uri="{FF2B5EF4-FFF2-40B4-BE49-F238E27FC236}">
                <a16:creationId xmlns:a16="http://schemas.microsoft.com/office/drawing/2014/main" id="{32D776CD-64FC-4710-92E8-5938DD21839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9555" y="304800"/>
            <a:ext cx="3917446" cy="1779980"/>
          </a:xfrm>
          <a:prstGeom prst="rect">
            <a:avLst/>
          </a:prstGeom>
        </p:spPr>
      </p:pic>
    </p:spTree>
    <p:extLst>
      <p:ext uri="{BB962C8B-B14F-4D97-AF65-F5344CB8AC3E}">
        <p14:creationId xmlns:p14="http://schemas.microsoft.com/office/powerpoint/2010/main" val="396589364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49" y="2214054"/>
            <a:ext cx="7886700" cy="4351338"/>
          </a:xfrm>
        </p:spPr>
        <p:txBody>
          <a:bodyPr/>
          <a:lstStyle/>
          <a:p>
            <a:r>
              <a:rPr lang="en-US" dirty="0"/>
              <a:t>Renewal students need to have a 3.0 cumulative gpa at end of either spring or summer to renew for the following year</a:t>
            </a:r>
          </a:p>
          <a:p>
            <a:r>
              <a:rPr lang="en-US" dirty="0"/>
              <a:t>Students do not have to reapply</a:t>
            </a:r>
          </a:p>
          <a:p>
            <a:r>
              <a:rPr lang="en-US" dirty="0"/>
              <a:t>At end of spring term, FAMS needs updated for renewal students.</a:t>
            </a:r>
          </a:p>
          <a:p>
            <a:pPr lvl="1"/>
            <a:r>
              <a:rPr lang="en-US" dirty="0"/>
              <a:t>If a student is not eligible at end of spring or summer, they can regain eligibility at such time their cumulative gpa is above 3.0</a:t>
            </a:r>
          </a:p>
        </p:txBody>
      </p:sp>
      <p:pic>
        <p:nvPicPr>
          <p:cNvPr id="5" name="Picture 4" descr="A picture containing text, clipart&#10;&#10;Description automatically generated">
            <a:extLst>
              <a:ext uri="{FF2B5EF4-FFF2-40B4-BE49-F238E27FC236}">
                <a16:creationId xmlns:a16="http://schemas.microsoft.com/office/drawing/2014/main" id="{02CAD3A1-F4D2-496B-B041-19AD2F1D059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9554" y="304800"/>
            <a:ext cx="4024891" cy="1828800"/>
          </a:xfrm>
          <a:prstGeom prst="rect">
            <a:avLst/>
          </a:prstGeom>
        </p:spPr>
      </p:pic>
    </p:spTree>
    <p:extLst>
      <p:ext uri="{BB962C8B-B14F-4D97-AF65-F5344CB8AC3E}">
        <p14:creationId xmlns:p14="http://schemas.microsoft.com/office/powerpoint/2010/main" val="224519632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910059"/>
            <a:ext cx="7886700" cy="4351338"/>
          </a:xfrm>
        </p:spPr>
        <p:txBody>
          <a:bodyPr>
            <a:normAutofit fontScale="85000" lnSpcReduction="20000"/>
          </a:bodyPr>
          <a:lstStyle/>
          <a:p>
            <a:r>
              <a:rPr lang="en-US" sz="1900" dirty="0"/>
              <a:t>After new cohort is selected in March, we will email schools and let them know who is eligible and to update FAMS. </a:t>
            </a:r>
          </a:p>
          <a:p>
            <a:pPr lvl="1"/>
            <a:r>
              <a:rPr lang="en-US" sz="1900" dirty="0"/>
              <a:t>Eligible Students:</a:t>
            </a:r>
          </a:p>
          <a:p>
            <a:pPr lvl="2"/>
            <a:r>
              <a:rPr lang="en-US" sz="1700" dirty="0"/>
              <a:t>Eligible Flag (Y)</a:t>
            </a:r>
          </a:p>
          <a:p>
            <a:pPr lvl="2"/>
            <a:r>
              <a:rPr lang="en-US" sz="1700" dirty="0"/>
              <a:t>Awarded (Y)</a:t>
            </a:r>
          </a:p>
          <a:p>
            <a:pPr lvl="2"/>
            <a:r>
              <a:rPr lang="en-US" sz="1700" dirty="0"/>
              <a:t>Prom Note (Y)</a:t>
            </a:r>
          </a:p>
          <a:p>
            <a:pPr lvl="1"/>
            <a:r>
              <a:rPr lang="en-US" sz="1900" dirty="0"/>
              <a:t>FAMS Update:</a:t>
            </a:r>
          </a:p>
          <a:p>
            <a:pPr lvl="2"/>
            <a:r>
              <a:rPr lang="en-US" sz="1700" dirty="0"/>
              <a:t>GPA</a:t>
            </a:r>
          </a:p>
          <a:p>
            <a:pPr lvl="2"/>
            <a:r>
              <a:rPr lang="en-US" sz="1700" dirty="0"/>
              <a:t>Expected Graduation Date</a:t>
            </a:r>
          </a:p>
          <a:p>
            <a:pPr lvl="2"/>
            <a:r>
              <a:rPr lang="en-US" sz="1700" dirty="0"/>
              <a:t>Cost of Attendance</a:t>
            </a:r>
          </a:p>
          <a:p>
            <a:r>
              <a:rPr lang="en-US" sz="1900" dirty="0"/>
              <a:t>Renewal students will be imported into FAMS May 1</a:t>
            </a:r>
            <a:r>
              <a:rPr lang="en-US" sz="1900" baseline="30000" dirty="0"/>
              <a:t>st</a:t>
            </a:r>
            <a:r>
              <a:rPr lang="en-US" sz="1900" dirty="0"/>
              <a:t>. FAMS will need updated: </a:t>
            </a:r>
          </a:p>
          <a:p>
            <a:pPr lvl="1"/>
            <a:r>
              <a:rPr lang="en-US" sz="1700" dirty="0"/>
              <a:t>Check field of study- student must still be enrolled in math, science special education or elementary education teaching program</a:t>
            </a:r>
          </a:p>
          <a:p>
            <a:pPr lvl="1"/>
            <a:r>
              <a:rPr lang="en-US" sz="1700" dirty="0"/>
              <a:t>GPA</a:t>
            </a:r>
          </a:p>
          <a:p>
            <a:pPr lvl="1"/>
            <a:r>
              <a:rPr lang="en-US" sz="1700" dirty="0"/>
              <a:t>Expected Graduation Date</a:t>
            </a:r>
          </a:p>
          <a:p>
            <a:pPr lvl="1"/>
            <a:r>
              <a:rPr lang="en-US" sz="1700" dirty="0"/>
              <a:t>Cost of Attendance</a:t>
            </a:r>
          </a:p>
          <a:p>
            <a:pPr lvl="1"/>
            <a:r>
              <a:rPr lang="en-US" sz="1700" dirty="0"/>
              <a:t>SAP</a:t>
            </a:r>
          </a:p>
          <a:p>
            <a:r>
              <a:rPr lang="en-US" sz="2000" dirty="0"/>
              <a:t>Student must sign a promissory note each year through our servicer ECSI to be eligible</a:t>
            </a:r>
          </a:p>
          <a:p>
            <a:r>
              <a:rPr lang="en-US" sz="2000" dirty="0"/>
              <a:t>Students will receive a disbursement notification each semester.</a:t>
            </a:r>
          </a:p>
          <a:p>
            <a:pPr lvl="1"/>
            <a:endParaRPr lang="en-US" dirty="0"/>
          </a:p>
          <a:p>
            <a:pPr lvl="1"/>
            <a:endParaRPr lang="en-US" dirty="0"/>
          </a:p>
        </p:txBody>
      </p:sp>
      <p:pic>
        <p:nvPicPr>
          <p:cNvPr id="5" name="Picture 4" descr="A picture containing text, clipart&#10;&#10;Description automatically generated">
            <a:extLst>
              <a:ext uri="{FF2B5EF4-FFF2-40B4-BE49-F238E27FC236}">
                <a16:creationId xmlns:a16="http://schemas.microsoft.com/office/drawing/2014/main" id="{C626776B-ED3B-4017-856F-C32F74572AB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9555" y="190182"/>
            <a:ext cx="3765045" cy="1710733"/>
          </a:xfrm>
          <a:prstGeom prst="rect">
            <a:avLst/>
          </a:prstGeom>
        </p:spPr>
      </p:pic>
    </p:spTree>
    <p:extLst>
      <p:ext uri="{BB962C8B-B14F-4D97-AF65-F5344CB8AC3E}">
        <p14:creationId xmlns:p14="http://schemas.microsoft.com/office/powerpoint/2010/main" val="64413575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E9FF95B4-45C5-CC8E-52BD-A1974BF8BF12}"/>
              </a:ext>
            </a:extLst>
          </p:cNvPr>
          <p:cNvSpPr txBox="1"/>
          <p:nvPr/>
        </p:nvSpPr>
        <p:spPr>
          <a:xfrm>
            <a:off x="151596" y="4724400"/>
            <a:ext cx="2971560" cy="646331"/>
          </a:xfrm>
          <a:prstGeom prst="rect">
            <a:avLst/>
          </a:prstGeom>
          <a:noFill/>
        </p:spPr>
        <p:txBody>
          <a:bodyPr wrap="square" rtlCol="0">
            <a:spAutoFit/>
          </a:bodyPr>
          <a:lstStyle/>
          <a:p>
            <a:r>
              <a:rPr lang="en-US" dirty="0"/>
              <a:t>Green: eligible fields</a:t>
            </a:r>
          </a:p>
          <a:p>
            <a:r>
              <a:rPr lang="en-US" dirty="0"/>
              <a:t>Yellow: need updated</a:t>
            </a:r>
          </a:p>
        </p:txBody>
      </p:sp>
      <p:pic>
        <p:nvPicPr>
          <p:cNvPr id="9" name="Picture 8" descr="A screenshot of a computer&#10;&#10;AI-generated content may be incorrect.">
            <a:extLst>
              <a:ext uri="{FF2B5EF4-FFF2-40B4-BE49-F238E27FC236}">
                <a16:creationId xmlns:a16="http://schemas.microsoft.com/office/drawing/2014/main" id="{923EBB38-16DB-EB5B-D612-83ED87FCC0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596" y="248954"/>
            <a:ext cx="9144000" cy="4297869"/>
          </a:xfrm>
          <a:prstGeom prst="rect">
            <a:avLst/>
          </a:prstGeom>
        </p:spPr>
      </p:pic>
      <mc:AlternateContent xmlns:mc="http://schemas.openxmlformats.org/markup-compatibility/2006" xmlns:p14="http://schemas.microsoft.com/office/powerpoint/2010/main">
        <mc:Choice Requires="p14">
          <p:contentPart p14:bwMode="auto" r:id="rId3">
            <p14:nvContentPartPr>
              <p14:cNvPr id="17" name="Ink 16">
                <a:extLst>
                  <a:ext uri="{FF2B5EF4-FFF2-40B4-BE49-F238E27FC236}">
                    <a16:creationId xmlns:a16="http://schemas.microsoft.com/office/drawing/2014/main" id="{2E7B13F4-E94A-8D82-CB88-D24D4996FBC7}"/>
                  </a:ext>
                </a:extLst>
              </p14:cNvPr>
              <p14:cNvContentPartPr/>
              <p14:nvPr/>
            </p14:nvContentPartPr>
            <p14:xfrm>
              <a:off x="804744" y="318384"/>
              <a:ext cx="493200" cy="11880"/>
            </p14:xfrm>
          </p:contentPart>
        </mc:Choice>
        <mc:Fallback xmlns="">
          <p:pic>
            <p:nvPicPr>
              <p:cNvPr id="17" name="Ink 16">
                <a:extLst>
                  <a:ext uri="{FF2B5EF4-FFF2-40B4-BE49-F238E27FC236}">
                    <a16:creationId xmlns:a16="http://schemas.microsoft.com/office/drawing/2014/main" id="{2E7B13F4-E94A-8D82-CB88-D24D4996FBC7}"/>
                  </a:ext>
                </a:extLst>
              </p:cNvPr>
              <p:cNvPicPr/>
              <p:nvPr/>
            </p:nvPicPr>
            <p:blipFill>
              <a:blip r:embed="rId4"/>
              <a:stretch>
                <a:fillRect/>
              </a:stretch>
            </p:blipFill>
            <p:spPr>
              <a:xfrm>
                <a:off x="750744" y="210384"/>
                <a:ext cx="600840" cy="227520"/>
              </a:xfrm>
              <a:prstGeom prst="rect">
                <a:avLst/>
              </a:prstGeom>
            </p:spPr>
          </p:pic>
        </mc:Fallback>
      </mc:AlternateContent>
    </p:spTree>
    <p:extLst>
      <p:ext uri="{BB962C8B-B14F-4D97-AF65-F5344CB8AC3E}">
        <p14:creationId xmlns:p14="http://schemas.microsoft.com/office/powerpoint/2010/main" val="205218683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a:xfrm>
            <a:off x="628650" y="1371600"/>
            <a:ext cx="7886700" cy="1325563"/>
          </a:xfrm>
        </p:spPr>
        <p:txBody>
          <a:bodyPr>
            <a:normAutofit/>
          </a:bodyPr>
          <a:lstStyle/>
          <a:p>
            <a:pPr algn="ctr"/>
            <a:br>
              <a:rPr lang="en-US" dirty="0"/>
            </a:br>
            <a:r>
              <a:rPr lang="en-US" dirty="0"/>
              <a:t>Questions?</a:t>
            </a:r>
          </a:p>
        </p:txBody>
      </p:sp>
      <p:pic>
        <p:nvPicPr>
          <p:cNvPr id="2" name="Graphic 1" descr="Customer review with solid fill">
            <a:extLst>
              <a:ext uri="{FF2B5EF4-FFF2-40B4-BE49-F238E27FC236}">
                <a16:creationId xmlns:a16="http://schemas.microsoft.com/office/drawing/2014/main" id="{B65CF513-7092-248F-2DDB-923105E707C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124200" y="2552701"/>
            <a:ext cx="2743200" cy="2743200"/>
          </a:xfrm>
          <a:prstGeom prst="rect">
            <a:avLst/>
          </a:prstGeom>
        </p:spPr>
      </p:pic>
    </p:spTree>
    <p:extLst>
      <p:ext uri="{BB962C8B-B14F-4D97-AF65-F5344CB8AC3E}">
        <p14:creationId xmlns:p14="http://schemas.microsoft.com/office/powerpoint/2010/main" val="260063895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403E354-8D2D-3D3F-6515-B43F56CD8E09}"/>
              </a:ext>
            </a:extLst>
          </p:cNvPr>
          <p:cNvSpPr>
            <a:spLocks noGrp="1"/>
          </p:cNvSpPr>
          <p:nvPr>
            <p:ph type="subTitle" idx="1"/>
          </p:nvPr>
        </p:nvSpPr>
        <p:spPr>
          <a:xfrm>
            <a:off x="1143000" y="4876800"/>
            <a:ext cx="6858000" cy="1241822"/>
          </a:xfrm>
        </p:spPr>
        <p:txBody>
          <a:bodyPr>
            <a:normAutofit/>
          </a:bodyPr>
          <a:lstStyle/>
          <a:p>
            <a:r>
              <a:rPr lang="en-US" sz="1350" dirty="0"/>
              <a:t>Jordyn Reed, MPA</a:t>
            </a:r>
          </a:p>
          <a:p>
            <a:r>
              <a:rPr lang="en-US" sz="1350" dirty="0"/>
              <a:t>Director of Health Science Education Programs and Outreach</a:t>
            </a:r>
          </a:p>
          <a:p>
            <a:r>
              <a:rPr lang="en-US" sz="1350" dirty="0"/>
              <a:t>Health Sciences Division</a:t>
            </a:r>
          </a:p>
        </p:txBody>
      </p:sp>
      <p:pic>
        <p:nvPicPr>
          <p:cNvPr id="5" name="Picture 4" descr="A logo for a nursing scholarship program&#10;&#10;Description automatically generated">
            <a:extLst>
              <a:ext uri="{FF2B5EF4-FFF2-40B4-BE49-F238E27FC236}">
                <a16:creationId xmlns:a16="http://schemas.microsoft.com/office/drawing/2014/main" id="{1729331C-562B-7366-954E-F6FD2DAF3B6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09800" y="1524000"/>
            <a:ext cx="5129498" cy="2779213"/>
          </a:xfrm>
          <a:prstGeom prst="rect">
            <a:avLst/>
          </a:prstGeom>
        </p:spPr>
      </p:pic>
    </p:spTree>
    <p:extLst>
      <p:ext uri="{BB962C8B-B14F-4D97-AF65-F5344CB8AC3E}">
        <p14:creationId xmlns:p14="http://schemas.microsoft.com/office/powerpoint/2010/main" val="194203127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B9882-5C05-9817-4320-5A5D86B10174}"/>
              </a:ext>
            </a:extLst>
          </p:cNvPr>
          <p:cNvSpPr>
            <a:spLocks noGrp="1"/>
          </p:cNvSpPr>
          <p:nvPr>
            <p:ph type="title"/>
          </p:nvPr>
        </p:nvSpPr>
        <p:spPr/>
        <p:txBody>
          <a:bodyPr/>
          <a:lstStyle/>
          <a:p>
            <a:r>
              <a:rPr lang="en-US" dirty="0"/>
              <a:t>Program Description</a:t>
            </a:r>
          </a:p>
        </p:txBody>
      </p:sp>
      <p:sp>
        <p:nvSpPr>
          <p:cNvPr id="3" name="Content Placeholder 2">
            <a:extLst>
              <a:ext uri="{FF2B5EF4-FFF2-40B4-BE49-F238E27FC236}">
                <a16:creationId xmlns:a16="http://schemas.microsoft.com/office/drawing/2014/main" id="{36CF5802-D122-B6D1-F7CF-B0788F6F39C3}"/>
              </a:ext>
            </a:extLst>
          </p:cNvPr>
          <p:cNvSpPr>
            <a:spLocks noGrp="1"/>
          </p:cNvSpPr>
          <p:nvPr>
            <p:ph idx="1"/>
          </p:nvPr>
        </p:nvSpPr>
        <p:spPr/>
        <p:txBody>
          <a:bodyPr/>
          <a:lstStyle/>
          <a:p>
            <a:r>
              <a:rPr lang="en-US" dirty="0"/>
              <a:t>The West Virginia Nursing Scholarship Program is a scholarship program for students in nursing programs at the LPN, RN, and graduate levels. In exchange for accepting the scholarship award, recipients agree to complete service obligations in West Virginia after completing their programs OR repay the award back plus interest. </a:t>
            </a:r>
          </a:p>
        </p:txBody>
      </p:sp>
    </p:spTree>
    <p:extLst>
      <p:ext uri="{BB962C8B-B14F-4D97-AF65-F5344CB8AC3E}">
        <p14:creationId xmlns:p14="http://schemas.microsoft.com/office/powerpoint/2010/main" val="228825587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195D4-73B5-92E2-3FF3-E1FE3B43806D}"/>
              </a:ext>
            </a:extLst>
          </p:cNvPr>
          <p:cNvSpPr>
            <a:spLocks noGrp="1"/>
          </p:cNvSpPr>
          <p:nvPr>
            <p:ph type="title"/>
          </p:nvPr>
        </p:nvSpPr>
        <p:spPr/>
        <p:txBody>
          <a:bodyPr/>
          <a:lstStyle/>
          <a:p>
            <a:r>
              <a:rPr lang="en-US" dirty="0"/>
              <a:t>Eligibility Criteria</a:t>
            </a:r>
          </a:p>
        </p:txBody>
      </p:sp>
      <p:sp>
        <p:nvSpPr>
          <p:cNvPr id="3" name="Content Placeholder 2">
            <a:extLst>
              <a:ext uri="{FF2B5EF4-FFF2-40B4-BE49-F238E27FC236}">
                <a16:creationId xmlns:a16="http://schemas.microsoft.com/office/drawing/2014/main" id="{CE2D357A-FCC4-4C77-9D21-08D9DA16A4CE}"/>
              </a:ext>
            </a:extLst>
          </p:cNvPr>
          <p:cNvSpPr>
            <a:spLocks noGrp="1"/>
          </p:cNvSpPr>
          <p:nvPr>
            <p:ph idx="1"/>
          </p:nvPr>
        </p:nvSpPr>
        <p:spPr/>
        <p:txBody>
          <a:bodyPr>
            <a:normAutofit lnSpcReduction="10000"/>
          </a:bodyPr>
          <a:lstStyle/>
          <a:p>
            <a:r>
              <a:rPr lang="en-US" dirty="0"/>
              <a:t>LPN and RN applicants must: </a:t>
            </a:r>
          </a:p>
          <a:p>
            <a:pPr lvl="1"/>
            <a:r>
              <a:rPr lang="en-US" dirty="0"/>
              <a:t>Be enrolled at least part-time</a:t>
            </a:r>
          </a:p>
          <a:p>
            <a:pPr lvl="1"/>
            <a:r>
              <a:rPr lang="en-US" dirty="0"/>
              <a:t>Be in good academic standing</a:t>
            </a:r>
          </a:p>
          <a:p>
            <a:pPr lvl="1"/>
            <a:r>
              <a:rPr lang="en-US" dirty="0"/>
              <a:t>Meet a minimum cumulative and nursing GPA set after the award cycle closes. </a:t>
            </a:r>
          </a:p>
          <a:p>
            <a:pPr lvl="1"/>
            <a:r>
              <a:rPr lang="en-US" dirty="0"/>
              <a:t>Pre-Licensure students must meet a nursing midpoint date (the date in which an applicant has completed at least 50% of their core nursing coursework, excluding pre and co-requisite courses). </a:t>
            </a:r>
          </a:p>
          <a:p>
            <a:pPr lvl="1"/>
            <a:r>
              <a:rPr lang="en-US" dirty="0"/>
              <a:t>RN-BSN students starting this year are not required to complete a nursing midpoint date prior to award. </a:t>
            </a:r>
          </a:p>
          <a:p>
            <a:pPr lvl="1"/>
            <a:r>
              <a:rPr lang="en-US" dirty="0"/>
              <a:t>LPN recipients must agree to complete a one-year service obligation in West Virginia, working full-time as an LPN OR repay the award. </a:t>
            </a:r>
          </a:p>
          <a:p>
            <a:pPr lvl="1"/>
            <a:r>
              <a:rPr lang="en-US" dirty="0"/>
              <a:t>RN recipients must agree to complete a two-year service obligation in West Virginia, working full-time as an RN OR repay the award. </a:t>
            </a:r>
          </a:p>
          <a:p>
            <a:pPr lvl="1"/>
            <a:endParaRPr lang="en-US" dirty="0"/>
          </a:p>
        </p:txBody>
      </p:sp>
    </p:spTree>
    <p:extLst>
      <p:ext uri="{BB962C8B-B14F-4D97-AF65-F5344CB8AC3E}">
        <p14:creationId xmlns:p14="http://schemas.microsoft.com/office/powerpoint/2010/main" val="390115229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195D4-73B5-92E2-3FF3-E1FE3B43806D}"/>
              </a:ext>
            </a:extLst>
          </p:cNvPr>
          <p:cNvSpPr>
            <a:spLocks noGrp="1"/>
          </p:cNvSpPr>
          <p:nvPr>
            <p:ph type="title"/>
          </p:nvPr>
        </p:nvSpPr>
        <p:spPr/>
        <p:txBody>
          <a:bodyPr/>
          <a:lstStyle/>
          <a:p>
            <a:r>
              <a:rPr lang="en-US" dirty="0"/>
              <a:t>Eligibility Criteria</a:t>
            </a:r>
          </a:p>
        </p:txBody>
      </p:sp>
      <p:sp>
        <p:nvSpPr>
          <p:cNvPr id="3" name="Content Placeholder 2">
            <a:extLst>
              <a:ext uri="{FF2B5EF4-FFF2-40B4-BE49-F238E27FC236}">
                <a16:creationId xmlns:a16="http://schemas.microsoft.com/office/drawing/2014/main" id="{CE2D357A-FCC4-4C77-9D21-08D9DA16A4CE}"/>
              </a:ext>
            </a:extLst>
          </p:cNvPr>
          <p:cNvSpPr>
            <a:spLocks noGrp="1"/>
          </p:cNvSpPr>
          <p:nvPr>
            <p:ph idx="1"/>
          </p:nvPr>
        </p:nvSpPr>
        <p:spPr/>
        <p:txBody>
          <a:bodyPr/>
          <a:lstStyle/>
          <a:p>
            <a:r>
              <a:rPr lang="en-US" dirty="0"/>
              <a:t>Graduate applicants must: </a:t>
            </a:r>
          </a:p>
          <a:p>
            <a:pPr lvl="1"/>
            <a:r>
              <a:rPr lang="en-US" dirty="0"/>
              <a:t>Be enrolled at least part-time</a:t>
            </a:r>
          </a:p>
          <a:p>
            <a:pPr lvl="1"/>
            <a:r>
              <a:rPr lang="en-US" dirty="0"/>
              <a:t>Be in good academic standing</a:t>
            </a:r>
          </a:p>
          <a:p>
            <a:pPr lvl="1"/>
            <a:r>
              <a:rPr lang="en-US" dirty="0"/>
              <a:t>Meet a minimum GPA set after the award cycle closes</a:t>
            </a:r>
          </a:p>
          <a:p>
            <a:pPr lvl="1"/>
            <a:r>
              <a:rPr lang="en-US" dirty="0"/>
              <a:t>Must be working as a nursing educator for a West Virginia school of nursing while accepting the award</a:t>
            </a:r>
          </a:p>
          <a:p>
            <a:pPr lvl="1"/>
            <a:r>
              <a:rPr lang="en-US" dirty="0"/>
              <a:t>Must agree to the service obligation of working as a nursing educator in West Virginia after completing their program OR repay the award</a:t>
            </a:r>
          </a:p>
          <a:p>
            <a:pPr lvl="1"/>
            <a:endParaRPr lang="en-US" dirty="0"/>
          </a:p>
        </p:txBody>
      </p:sp>
    </p:spTree>
    <p:extLst>
      <p:ext uri="{BB962C8B-B14F-4D97-AF65-F5344CB8AC3E}">
        <p14:creationId xmlns:p14="http://schemas.microsoft.com/office/powerpoint/2010/main" val="332517248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B39B2-2A27-9458-85F0-7680A0E9CB56}"/>
              </a:ext>
            </a:extLst>
          </p:cNvPr>
          <p:cNvSpPr>
            <a:spLocks noGrp="1"/>
          </p:cNvSpPr>
          <p:nvPr>
            <p:ph type="title"/>
          </p:nvPr>
        </p:nvSpPr>
        <p:spPr/>
        <p:txBody>
          <a:bodyPr/>
          <a:lstStyle/>
          <a:p>
            <a:r>
              <a:rPr lang="en-US" dirty="0"/>
              <a:t>Program Timeline</a:t>
            </a:r>
          </a:p>
        </p:txBody>
      </p:sp>
      <p:sp>
        <p:nvSpPr>
          <p:cNvPr id="3" name="Content Placeholder 2">
            <a:extLst>
              <a:ext uri="{FF2B5EF4-FFF2-40B4-BE49-F238E27FC236}">
                <a16:creationId xmlns:a16="http://schemas.microsoft.com/office/drawing/2014/main" id="{C70E50BE-1157-E784-F5E6-1D7A5F65EEC5}"/>
              </a:ext>
            </a:extLst>
          </p:cNvPr>
          <p:cNvSpPr>
            <a:spLocks noGrp="1"/>
          </p:cNvSpPr>
          <p:nvPr>
            <p:ph idx="1"/>
          </p:nvPr>
        </p:nvSpPr>
        <p:spPr/>
        <p:txBody>
          <a:bodyPr/>
          <a:lstStyle/>
          <a:p>
            <a:r>
              <a:rPr lang="en-US" dirty="0"/>
              <a:t>Applications are accepted through WVSAM April 15</a:t>
            </a:r>
            <a:r>
              <a:rPr lang="en-US" baseline="30000" dirty="0"/>
              <a:t>th</a:t>
            </a:r>
            <a:r>
              <a:rPr lang="en-US" dirty="0"/>
              <a:t> through June 1</a:t>
            </a:r>
            <a:r>
              <a:rPr lang="en-US" baseline="30000" dirty="0"/>
              <a:t>st</a:t>
            </a:r>
            <a:r>
              <a:rPr lang="en-US" dirty="0"/>
              <a:t> of each year. </a:t>
            </a:r>
          </a:p>
          <a:p>
            <a:r>
              <a:rPr lang="en-US" dirty="0"/>
              <a:t>After June 1</a:t>
            </a:r>
            <a:r>
              <a:rPr lang="en-US" baseline="30000" dirty="0"/>
              <a:t>st</a:t>
            </a:r>
            <a:r>
              <a:rPr lang="en-US" dirty="0"/>
              <a:t>, we will reach out to financial aid contacts to supply the following information for applicants: </a:t>
            </a:r>
          </a:p>
          <a:p>
            <a:pPr lvl="1"/>
            <a:r>
              <a:rPr lang="en-US" dirty="0"/>
              <a:t>Institutional graduation date</a:t>
            </a:r>
          </a:p>
          <a:p>
            <a:pPr lvl="1"/>
            <a:r>
              <a:rPr lang="en-US" dirty="0"/>
              <a:t>Nursing midpoint date for LPN and RN applicants. </a:t>
            </a:r>
          </a:p>
          <a:p>
            <a:pPr lvl="1"/>
            <a:r>
              <a:rPr lang="en-US" dirty="0"/>
              <a:t>GPAs for LPN and RN applicants who have already reached their nursing midpoint dates, RN-BSN applicants, and graduate applicants. </a:t>
            </a:r>
          </a:p>
          <a:p>
            <a:pPr lvl="2"/>
            <a:r>
              <a:rPr lang="en-US" dirty="0"/>
              <a:t>Cumulative GPA</a:t>
            </a:r>
          </a:p>
          <a:p>
            <a:pPr lvl="2"/>
            <a:r>
              <a:rPr lang="en-US" dirty="0"/>
              <a:t>Nursing GPA (only includes core nursing coursework, excluding any pre or co-requisite classes)</a:t>
            </a:r>
          </a:p>
          <a:p>
            <a:pPr lvl="1"/>
            <a:r>
              <a:rPr lang="en-US" dirty="0"/>
              <a:t>Yearly cost of attendance </a:t>
            </a:r>
          </a:p>
          <a:p>
            <a:pPr lvl="1"/>
            <a:endParaRPr lang="en-US" dirty="0"/>
          </a:p>
        </p:txBody>
      </p:sp>
    </p:spTree>
    <p:extLst>
      <p:ext uri="{BB962C8B-B14F-4D97-AF65-F5344CB8AC3E}">
        <p14:creationId xmlns:p14="http://schemas.microsoft.com/office/powerpoint/2010/main" val="261435911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E6974-F012-13D7-8D02-39FBD516522F}"/>
              </a:ext>
            </a:extLst>
          </p:cNvPr>
          <p:cNvSpPr>
            <a:spLocks noGrp="1"/>
          </p:cNvSpPr>
          <p:nvPr>
            <p:ph type="title"/>
          </p:nvPr>
        </p:nvSpPr>
        <p:spPr/>
        <p:txBody>
          <a:bodyPr/>
          <a:lstStyle/>
          <a:p>
            <a:r>
              <a:rPr lang="en-US" dirty="0"/>
              <a:t>Updating FAMS</a:t>
            </a:r>
          </a:p>
        </p:txBody>
      </p:sp>
      <p:pic>
        <p:nvPicPr>
          <p:cNvPr id="5" name="Content Placeholder 4">
            <a:extLst>
              <a:ext uri="{FF2B5EF4-FFF2-40B4-BE49-F238E27FC236}">
                <a16:creationId xmlns:a16="http://schemas.microsoft.com/office/drawing/2014/main" id="{A1F0E109-407E-B7E0-8AD0-2DC16AF087FE}"/>
              </a:ext>
            </a:extLst>
          </p:cNvPr>
          <p:cNvPicPr>
            <a:picLocks noGrp="1" noChangeAspect="1"/>
          </p:cNvPicPr>
          <p:nvPr>
            <p:ph idx="1"/>
          </p:nvPr>
        </p:nvPicPr>
        <p:blipFill>
          <a:blip r:embed="rId2"/>
          <a:stretch>
            <a:fillRect/>
          </a:stretch>
        </p:blipFill>
        <p:spPr>
          <a:xfrm>
            <a:off x="327107" y="2125266"/>
            <a:ext cx="8489786" cy="1721957"/>
          </a:xfrm>
        </p:spPr>
      </p:pic>
      <p:pic>
        <p:nvPicPr>
          <p:cNvPr id="7" name="Picture 6">
            <a:extLst>
              <a:ext uri="{FF2B5EF4-FFF2-40B4-BE49-F238E27FC236}">
                <a16:creationId xmlns:a16="http://schemas.microsoft.com/office/drawing/2014/main" id="{5DD55BC9-F05A-29AD-D566-D67B96E3314C}"/>
              </a:ext>
            </a:extLst>
          </p:cNvPr>
          <p:cNvPicPr>
            <a:picLocks noChangeAspect="1"/>
          </p:cNvPicPr>
          <p:nvPr/>
        </p:nvPicPr>
        <p:blipFill>
          <a:blip r:embed="rId3"/>
          <a:stretch>
            <a:fillRect/>
          </a:stretch>
        </p:blipFill>
        <p:spPr>
          <a:xfrm>
            <a:off x="247288" y="3795826"/>
            <a:ext cx="8649425" cy="2091137"/>
          </a:xfrm>
          <a:prstGeom prst="rect">
            <a:avLst/>
          </a:prstGeom>
        </p:spPr>
      </p:pic>
    </p:spTree>
    <p:extLst>
      <p:ext uri="{BB962C8B-B14F-4D97-AF65-F5344CB8AC3E}">
        <p14:creationId xmlns:p14="http://schemas.microsoft.com/office/powerpoint/2010/main" val="19167387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D5F74-C487-86FB-62AF-6042056EF61B}"/>
              </a:ext>
            </a:extLst>
          </p:cNvPr>
          <p:cNvSpPr>
            <a:spLocks noGrp="1"/>
          </p:cNvSpPr>
          <p:nvPr>
            <p:ph type="title"/>
          </p:nvPr>
        </p:nvSpPr>
        <p:spPr/>
        <p:txBody>
          <a:bodyPr/>
          <a:lstStyle/>
          <a:p>
            <a:r>
              <a:rPr lang="en-US" dirty="0"/>
              <a:t>Program Timeline</a:t>
            </a:r>
          </a:p>
        </p:txBody>
      </p:sp>
      <p:sp>
        <p:nvSpPr>
          <p:cNvPr id="3" name="Content Placeholder 2">
            <a:extLst>
              <a:ext uri="{FF2B5EF4-FFF2-40B4-BE49-F238E27FC236}">
                <a16:creationId xmlns:a16="http://schemas.microsoft.com/office/drawing/2014/main" id="{6AE2E233-F5D0-9973-73EB-7F784BA5BA39}"/>
              </a:ext>
            </a:extLst>
          </p:cNvPr>
          <p:cNvSpPr>
            <a:spLocks noGrp="1"/>
          </p:cNvSpPr>
          <p:nvPr>
            <p:ph idx="1"/>
          </p:nvPr>
        </p:nvSpPr>
        <p:spPr/>
        <p:txBody>
          <a:bodyPr>
            <a:normAutofit/>
          </a:bodyPr>
          <a:lstStyle/>
          <a:p>
            <a:r>
              <a:rPr lang="en-US" dirty="0"/>
              <a:t>Financial aid contacts have approximately 2 weeks to gather this information. </a:t>
            </a:r>
          </a:p>
          <a:p>
            <a:r>
              <a:rPr lang="en-US" dirty="0"/>
              <a:t>Once information is supplied, the GPA criteria and award amounts will be set and communicated to financial aid contacts. </a:t>
            </a:r>
          </a:p>
        </p:txBody>
      </p:sp>
    </p:spTree>
    <p:extLst>
      <p:ext uri="{BB962C8B-B14F-4D97-AF65-F5344CB8AC3E}">
        <p14:creationId xmlns:p14="http://schemas.microsoft.com/office/powerpoint/2010/main" val="56122663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F1DEA-36BB-F4D2-414F-002F7234BCE4}"/>
              </a:ext>
            </a:extLst>
          </p:cNvPr>
          <p:cNvSpPr>
            <a:spLocks noGrp="1"/>
          </p:cNvSpPr>
          <p:nvPr>
            <p:ph type="title"/>
          </p:nvPr>
        </p:nvSpPr>
        <p:spPr/>
        <p:txBody>
          <a:bodyPr/>
          <a:lstStyle/>
          <a:p>
            <a:r>
              <a:rPr lang="en-US" dirty="0"/>
              <a:t>Program Timeline</a:t>
            </a:r>
          </a:p>
        </p:txBody>
      </p:sp>
      <p:sp>
        <p:nvSpPr>
          <p:cNvPr id="3" name="Content Placeholder 2">
            <a:extLst>
              <a:ext uri="{FF2B5EF4-FFF2-40B4-BE49-F238E27FC236}">
                <a16:creationId xmlns:a16="http://schemas.microsoft.com/office/drawing/2014/main" id="{A5C03278-B440-A669-A5A1-CC38737B80E8}"/>
              </a:ext>
            </a:extLst>
          </p:cNvPr>
          <p:cNvSpPr>
            <a:spLocks noGrp="1"/>
          </p:cNvSpPr>
          <p:nvPr>
            <p:ph idx="1"/>
          </p:nvPr>
        </p:nvSpPr>
        <p:spPr/>
        <p:txBody>
          <a:bodyPr/>
          <a:lstStyle/>
          <a:p>
            <a:r>
              <a:rPr lang="en-US" dirty="0"/>
              <a:t>Applicants will then be notified of an award decision. There are three types of notifications: </a:t>
            </a:r>
          </a:p>
          <a:p>
            <a:pPr lvl="1"/>
            <a:r>
              <a:rPr lang="en-US" dirty="0"/>
              <a:t>Awarded – will be sent an award letter and a promissory note to sign. Applicants must sign the promissory note within the required time-period or will forfeit the award. In FAMS, the following indicators in the eligibility fields and promissory note fields mean the following: </a:t>
            </a:r>
          </a:p>
          <a:p>
            <a:pPr lvl="2"/>
            <a:r>
              <a:rPr lang="en-US" dirty="0"/>
              <a:t>Y in eligible field and P in prom note field for those who have been extended awards and are sent promissory notes. </a:t>
            </a:r>
          </a:p>
          <a:p>
            <a:pPr lvl="2"/>
            <a:r>
              <a:rPr lang="en-US" dirty="0"/>
              <a:t>Y in eligible field and Y in prom note field for those who are both awarded and accept award. </a:t>
            </a:r>
          </a:p>
          <a:p>
            <a:pPr lvl="2"/>
            <a:r>
              <a:rPr lang="en-US" dirty="0"/>
              <a:t>Y in eligible field and D in prom note field for those who were eligible but failed to sign promissory notes</a:t>
            </a:r>
          </a:p>
        </p:txBody>
      </p:sp>
    </p:spTree>
    <p:extLst>
      <p:ext uri="{BB962C8B-B14F-4D97-AF65-F5344CB8AC3E}">
        <p14:creationId xmlns:p14="http://schemas.microsoft.com/office/powerpoint/2010/main" val="222632190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42C45E7-4781-6900-A1C5-F71D035A7C48}"/>
              </a:ext>
            </a:extLst>
          </p:cNvPr>
          <p:cNvSpPr>
            <a:spLocks noGrp="1"/>
          </p:cNvSpPr>
          <p:nvPr>
            <p:ph idx="1"/>
          </p:nvPr>
        </p:nvSpPr>
        <p:spPr/>
        <p:txBody>
          <a:bodyPr>
            <a:normAutofit fontScale="92500" lnSpcReduction="10000"/>
          </a:bodyPr>
          <a:lstStyle/>
          <a:p>
            <a:r>
              <a:rPr lang="en-US" dirty="0"/>
              <a:t>Applicants will then be notified of an award decision. There are three types of notifications: </a:t>
            </a:r>
          </a:p>
          <a:p>
            <a:pPr lvl="1"/>
            <a:r>
              <a:rPr lang="en-US" dirty="0"/>
              <a:t>Denied – will be sent a denial email explaining the reason for denial. They will be told that if they think the decision was made on the incorrect information to reach out to their financial aid office to request a revision. In FAMS, the following indicators in the eligibility fields and promissory note fields mean the following: </a:t>
            </a:r>
          </a:p>
          <a:p>
            <a:pPr lvl="2"/>
            <a:r>
              <a:rPr lang="en-US" dirty="0"/>
              <a:t>N in the eligible field and N in the promissory note field mean an applicant has been denied the award and is not eligible. An ineligible reason will be listed in the ineligible reason dropdown box. </a:t>
            </a:r>
          </a:p>
          <a:p>
            <a:pPr lvl="1"/>
            <a:r>
              <a:rPr lang="en-US" dirty="0"/>
              <a:t>Will not reach midpoint until later – these applicants have not yet met the eligibility criteria but will do so later in the award year. They will be notified of this via email. </a:t>
            </a:r>
          </a:p>
          <a:p>
            <a:pPr lvl="2"/>
            <a:r>
              <a:rPr lang="en-US" dirty="0"/>
              <a:t>P in the eligible field and N in the promissory note field mean that an applicant is not yet eligible for an award yet but will be evaluated once they reach their nursing midpoint date. Please provide updated GPA information on applicant’s midpoint dates so we can evaluate their eligibility for an award. </a:t>
            </a:r>
          </a:p>
          <a:p>
            <a:endParaRPr lang="en-US" dirty="0"/>
          </a:p>
        </p:txBody>
      </p:sp>
      <p:sp>
        <p:nvSpPr>
          <p:cNvPr id="3" name="Title 2">
            <a:extLst>
              <a:ext uri="{FF2B5EF4-FFF2-40B4-BE49-F238E27FC236}">
                <a16:creationId xmlns:a16="http://schemas.microsoft.com/office/drawing/2014/main" id="{FEE66CBD-1BAB-411E-E1E9-7A9991BECAFE}"/>
              </a:ext>
            </a:extLst>
          </p:cNvPr>
          <p:cNvSpPr>
            <a:spLocks noGrp="1"/>
          </p:cNvSpPr>
          <p:nvPr>
            <p:ph type="title"/>
          </p:nvPr>
        </p:nvSpPr>
        <p:spPr/>
        <p:txBody>
          <a:bodyPr/>
          <a:lstStyle/>
          <a:p>
            <a:r>
              <a:rPr lang="en-US" dirty="0"/>
              <a:t>Program Timeline</a:t>
            </a:r>
          </a:p>
        </p:txBody>
      </p:sp>
    </p:spTree>
    <p:extLst>
      <p:ext uri="{BB962C8B-B14F-4D97-AF65-F5344CB8AC3E}">
        <p14:creationId xmlns:p14="http://schemas.microsoft.com/office/powerpoint/2010/main" val="70681548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F5B6B9A-BCD8-CAD3-F5C5-89110D373641}"/>
              </a:ext>
            </a:extLst>
          </p:cNvPr>
          <p:cNvSpPr>
            <a:spLocks noGrp="1"/>
          </p:cNvSpPr>
          <p:nvPr>
            <p:ph idx="1"/>
          </p:nvPr>
        </p:nvSpPr>
        <p:spPr/>
        <p:txBody>
          <a:bodyPr>
            <a:normAutofit lnSpcReduction="10000"/>
          </a:bodyPr>
          <a:lstStyle/>
          <a:p>
            <a:r>
              <a:rPr lang="en-US" dirty="0"/>
              <a:t>Once the promissory note signing period has passed for applicants, FAMS will be updated to reflect this and you will be notified to check your FAMS roster for updates if changes are made.</a:t>
            </a:r>
          </a:p>
          <a:p>
            <a:r>
              <a:rPr lang="en-US" dirty="0"/>
              <a:t>Invoices will be generated and transmitted to you. You do not need to request invoices in FAMS, they will be automatically generated once promissory notes have been signed. </a:t>
            </a:r>
          </a:p>
          <a:p>
            <a:r>
              <a:rPr lang="en-US" dirty="0"/>
              <a:t>Throughout the award year, we will reach out to you about students who reach their nursing midpoint later on for you to supply updated GPA information. Once supplied, we will make additional awards and follow the same processes outlined above. </a:t>
            </a:r>
          </a:p>
          <a:p>
            <a:endParaRPr lang="en-US" dirty="0"/>
          </a:p>
        </p:txBody>
      </p:sp>
      <p:sp>
        <p:nvSpPr>
          <p:cNvPr id="3" name="Title 2">
            <a:extLst>
              <a:ext uri="{FF2B5EF4-FFF2-40B4-BE49-F238E27FC236}">
                <a16:creationId xmlns:a16="http://schemas.microsoft.com/office/drawing/2014/main" id="{C85205E9-C9B1-189F-C70F-6E288E34F2A9}"/>
              </a:ext>
            </a:extLst>
          </p:cNvPr>
          <p:cNvSpPr>
            <a:spLocks noGrp="1"/>
          </p:cNvSpPr>
          <p:nvPr>
            <p:ph type="title"/>
          </p:nvPr>
        </p:nvSpPr>
        <p:spPr/>
        <p:txBody>
          <a:bodyPr/>
          <a:lstStyle/>
          <a:p>
            <a:r>
              <a:rPr lang="en-US" dirty="0"/>
              <a:t>Program Timeline</a:t>
            </a:r>
          </a:p>
        </p:txBody>
      </p:sp>
    </p:spTree>
    <p:extLst>
      <p:ext uri="{BB962C8B-B14F-4D97-AF65-F5344CB8AC3E}">
        <p14:creationId xmlns:p14="http://schemas.microsoft.com/office/powerpoint/2010/main" val="400738046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DD91AC-361C-DF9B-5B56-630F2B757D92}"/>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BD10984-2517-A388-A09D-1A0DDC2E7E05}"/>
              </a:ext>
            </a:extLst>
          </p:cNvPr>
          <p:cNvSpPr>
            <a:spLocks noGrp="1"/>
          </p:cNvSpPr>
          <p:nvPr>
            <p:ph idx="1"/>
          </p:nvPr>
        </p:nvSpPr>
        <p:spPr/>
        <p:txBody>
          <a:bodyPr>
            <a:normAutofit lnSpcReduction="10000"/>
          </a:bodyPr>
          <a:lstStyle/>
          <a:p>
            <a:r>
              <a:rPr lang="en-US" dirty="0"/>
              <a:t>If a student withdrawals from a nursing program and/or school – the award should be at a minimum adjusted proportionally. </a:t>
            </a:r>
          </a:p>
          <a:p>
            <a:r>
              <a:rPr lang="en-US" dirty="0"/>
              <a:t>Students who are withdrawing should be instructed that keeping any part of this award keeps them under the terms of the promissory note – if they are unable to fulfill the obligation, they will be required to repay the award. </a:t>
            </a:r>
          </a:p>
          <a:p>
            <a:r>
              <a:rPr lang="en-US" dirty="0"/>
              <a:t>If possible, we suggest a return of the full award to avoid being under the terms of the service obligation since students who do not complete their nursing program will be unable to fulfill the service obligation and will have to repay. </a:t>
            </a:r>
          </a:p>
          <a:p>
            <a:r>
              <a:rPr lang="en-US" dirty="0"/>
              <a:t>To adjust a student off, please ONLY adjust the “Award Adj” field under the corresponding term(s). </a:t>
            </a:r>
          </a:p>
        </p:txBody>
      </p:sp>
      <p:sp>
        <p:nvSpPr>
          <p:cNvPr id="3" name="Title 2">
            <a:extLst>
              <a:ext uri="{FF2B5EF4-FFF2-40B4-BE49-F238E27FC236}">
                <a16:creationId xmlns:a16="http://schemas.microsoft.com/office/drawing/2014/main" id="{E65B1AEB-0BD3-766B-5D41-A8196769BCE0}"/>
              </a:ext>
            </a:extLst>
          </p:cNvPr>
          <p:cNvSpPr>
            <a:spLocks noGrp="1"/>
          </p:cNvSpPr>
          <p:nvPr>
            <p:ph type="title"/>
          </p:nvPr>
        </p:nvSpPr>
        <p:spPr/>
        <p:txBody>
          <a:bodyPr/>
          <a:lstStyle/>
          <a:p>
            <a:r>
              <a:rPr lang="en-US" dirty="0"/>
              <a:t>Adjustments for Withdrawals or Requests to Return Funds</a:t>
            </a:r>
          </a:p>
        </p:txBody>
      </p:sp>
    </p:spTree>
    <p:extLst>
      <p:ext uri="{BB962C8B-B14F-4D97-AF65-F5344CB8AC3E}">
        <p14:creationId xmlns:p14="http://schemas.microsoft.com/office/powerpoint/2010/main" val="81009613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40B5AA-54D5-8800-8002-3B79C9D33B24}"/>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2A20529-97FB-EB4D-42FA-719D7688918E}"/>
              </a:ext>
            </a:extLst>
          </p:cNvPr>
          <p:cNvSpPr>
            <a:spLocks noGrp="1"/>
          </p:cNvSpPr>
          <p:nvPr>
            <p:ph idx="1"/>
          </p:nvPr>
        </p:nvSpPr>
        <p:spPr/>
        <p:txBody>
          <a:bodyPr/>
          <a:lstStyle/>
          <a:p>
            <a:r>
              <a:rPr lang="en-US" dirty="0"/>
              <a:t>At the end of the award year, you must review and request your closing statement in FAMS. </a:t>
            </a:r>
          </a:p>
          <a:p>
            <a:r>
              <a:rPr lang="en-US" dirty="0"/>
              <a:t>Please carefully review the amounts listed to make sure they match your records before requesting your closing statement. </a:t>
            </a:r>
          </a:p>
          <a:p>
            <a:r>
              <a:rPr lang="en-US" dirty="0"/>
              <a:t>If the amounts do not match, please email me at </a:t>
            </a:r>
            <a:r>
              <a:rPr lang="en-US" dirty="0">
                <a:hlinkClick r:id="rId2"/>
              </a:rPr>
              <a:t>Jordyn.reed@wvhepc.edu</a:t>
            </a:r>
            <a:r>
              <a:rPr lang="en-US" dirty="0"/>
              <a:t>. </a:t>
            </a:r>
          </a:p>
        </p:txBody>
      </p:sp>
      <p:sp>
        <p:nvSpPr>
          <p:cNvPr id="3" name="Title 2">
            <a:extLst>
              <a:ext uri="{FF2B5EF4-FFF2-40B4-BE49-F238E27FC236}">
                <a16:creationId xmlns:a16="http://schemas.microsoft.com/office/drawing/2014/main" id="{E92B6442-E883-1CFF-D72D-02467C59590D}"/>
              </a:ext>
            </a:extLst>
          </p:cNvPr>
          <p:cNvSpPr>
            <a:spLocks noGrp="1"/>
          </p:cNvSpPr>
          <p:nvPr>
            <p:ph type="title"/>
          </p:nvPr>
        </p:nvSpPr>
        <p:spPr/>
        <p:txBody>
          <a:bodyPr/>
          <a:lstStyle/>
          <a:p>
            <a:r>
              <a:rPr lang="en-US" dirty="0"/>
              <a:t>Closing Statements</a:t>
            </a:r>
          </a:p>
        </p:txBody>
      </p:sp>
    </p:spTree>
    <p:extLst>
      <p:ext uri="{BB962C8B-B14F-4D97-AF65-F5344CB8AC3E}">
        <p14:creationId xmlns:p14="http://schemas.microsoft.com/office/powerpoint/2010/main" val="418523456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a:xfrm>
            <a:off x="628650" y="1241886"/>
            <a:ext cx="7886700" cy="1325563"/>
          </a:xfrm>
        </p:spPr>
        <p:txBody>
          <a:bodyPr>
            <a:normAutofit/>
          </a:bodyPr>
          <a:lstStyle/>
          <a:p>
            <a:pPr algn="ctr"/>
            <a:br>
              <a:rPr lang="en-US" dirty="0"/>
            </a:br>
            <a:r>
              <a:rPr lang="en-US" dirty="0"/>
              <a:t>Questions?</a:t>
            </a:r>
          </a:p>
        </p:txBody>
      </p:sp>
      <p:pic>
        <p:nvPicPr>
          <p:cNvPr id="2" name="Graphic 1" descr="Customer review with solid fill">
            <a:extLst>
              <a:ext uri="{FF2B5EF4-FFF2-40B4-BE49-F238E27FC236}">
                <a16:creationId xmlns:a16="http://schemas.microsoft.com/office/drawing/2014/main" id="{CE5035D3-3D64-C2D3-0954-9B29A0B442F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124200" y="2552701"/>
            <a:ext cx="2743200" cy="2743200"/>
          </a:xfrm>
          <a:prstGeom prst="rect">
            <a:avLst/>
          </a:prstGeom>
        </p:spPr>
      </p:pic>
    </p:spTree>
    <p:extLst>
      <p:ext uri="{BB962C8B-B14F-4D97-AF65-F5344CB8AC3E}">
        <p14:creationId xmlns:p14="http://schemas.microsoft.com/office/powerpoint/2010/main" val="333601557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descr="Logo&#10;&#10;Description automatically generated">
            <a:extLst>
              <a:ext uri="{FF2B5EF4-FFF2-40B4-BE49-F238E27FC236}">
                <a16:creationId xmlns:a16="http://schemas.microsoft.com/office/drawing/2014/main" id="{FE27413D-34EE-4F5B-A13B-555D4E96ECFF}"/>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917192" y="2288082"/>
            <a:ext cx="5309616" cy="2281836"/>
          </a:xfrm>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2230757"/>
            <a:ext cx="7886700" cy="4351338"/>
          </a:xfrm>
        </p:spPr>
        <p:txBody>
          <a:bodyPr>
            <a:normAutofit fontScale="92500" lnSpcReduction="10000"/>
          </a:bodyPr>
          <a:lstStyle/>
          <a:p>
            <a:pPr marL="457200" indent="-457200" eaLnBrk="1" hangingPunct="1">
              <a:spcBef>
                <a:spcPts val="0"/>
              </a:spcBef>
              <a:spcAft>
                <a:spcPts val="1200"/>
              </a:spcAft>
              <a:buClrTx/>
              <a:defRPr/>
            </a:pPr>
            <a:r>
              <a:rPr lang="en-US" altLang="en-US" sz="2000" b="0" dirty="0"/>
              <a:t>Block grant given to public 4-year, public 2-year, private non-profit, and career and vocational centers for their part-time students </a:t>
            </a:r>
          </a:p>
          <a:p>
            <a:pPr marL="800100" lvl="1" indent="-457200">
              <a:spcBef>
                <a:spcPts val="0"/>
              </a:spcBef>
              <a:spcAft>
                <a:spcPts val="1200"/>
              </a:spcAft>
              <a:defRPr/>
            </a:pPr>
            <a:r>
              <a:rPr lang="en-US" altLang="en-US" sz="1700" dirty="0"/>
              <a:t>Possible option for students who are not eligible for WVHEG due to PT status. </a:t>
            </a:r>
            <a:endParaRPr lang="en-US" altLang="en-US" sz="1700" b="0" dirty="0"/>
          </a:p>
          <a:p>
            <a:pPr marL="457200" indent="-457200">
              <a:spcBef>
                <a:spcPts val="0"/>
              </a:spcBef>
              <a:spcAft>
                <a:spcPts val="1200"/>
              </a:spcAft>
              <a:defRPr/>
            </a:pPr>
            <a:r>
              <a:rPr lang="en-US" altLang="en-US" sz="2000" dirty="0">
                <a:latin typeface="Arial"/>
                <a:ea typeface="ＭＳ Ｐゴシック"/>
                <a:cs typeface="Arial"/>
              </a:rPr>
              <a:t>N</a:t>
            </a:r>
            <a:r>
              <a:rPr lang="en-US" altLang="en-US" sz="2000" b="0" dirty="0">
                <a:latin typeface="Arial"/>
                <a:ea typeface="ＭＳ Ｐゴシック"/>
                <a:cs typeface="Arial"/>
              </a:rPr>
              <a:t>on-public college</a:t>
            </a:r>
            <a:r>
              <a:rPr lang="en-US" altLang="en-US" sz="2000" dirty="0">
                <a:latin typeface="Arial"/>
                <a:ea typeface="ＭＳ Ｐゴシック"/>
                <a:cs typeface="Arial"/>
              </a:rPr>
              <a:t> maximum award is the average credit hour rate at public institutions. </a:t>
            </a:r>
            <a:endParaRPr lang="en-US" altLang="en-US" sz="2000" b="0" dirty="0">
              <a:latin typeface="Arial"/>
              <a:ea typeface="ＭＳ Ｐゴシック"/>
              <a:cs typeface="Arial"/>
            </a:endParaRPr>
          </a:p>
          <a:p>
            <a:pPr marL="457200" indent="-457200" eaLnBrk="1" hangingPunct="1">
              <a:spcBef>
                <a:spcPts val="0"/>
              </a:spcBef>
              <a:spcAft>
                <a:spcPts val="1200"/>
              </a:spcAft>
              <a:buClrTx/>
              <a:defRPr/>
            </a:pPr>
            <a:r>
              <a:rPr lang="en-US" altLang="en-US" sz="2000" b="0" dirty="0">
                <a:latin typeface="Arial"/>
                <a:ea typeface="ＭＳ Ｐゴシック"/>
                <a:cs typeface="Arial"/>
              </a:rPr>
              <a:t>Maximum award is the cost of tuition and fees at public colleges.</a:t>
            </a:r>
          </a:p>
          <a:p>
            <a:pPr marL="457200" indent="-457200">
              <a:spcBef>
                <a:spcPts val="0"/>
              </a:spcBef>
              <a:spcAft>
                <a:spcPts val="1200"/>
              </a:spcAft>
              <a:defRPr/>
            </a:pPr>
            <a:r>
              <a:rPr lang="en-US" sz="2000" dirty="0"/>
              <a:t>March/April- Private Institutions and Vocational schools need to submit, by responding to the email request, Part-time enrollment numbers for allocation calculations. </a:t>
            </a:r>
            <a:endParaRPr lang="en-US" altLang="en-US" sz="2000" b="0" dirty="0">
              <a:latin typeface="Arial"/>
              <a:ea typeface="ＭＳ Ｐゴシック"/>
              <a:cs typeface="Arial"/>
            </a:endParaRPr>
          </a:p>
          <a:p>
            <a:pPr marL="457200" indent="-457200" eaLnBrk="1" hangingPunct="1">
              <a:spcBef>
                <a:spcPts val="0"/>
              </a:spcBef>
              <a:spcAft>
                <a:spcPts val="1200"/>
              </a:spcAft>
              <a:buClrTx/>
              <a:defRPr/>
            </a:pPr>
            <a:r>
              <a:rPr lang="en-US" altLang="en-US" sz="2000" b="0" dirty="0"/>
              <a:t>Contact college/vocational school for application</a:t>
            </a:r>
          </a:p>
          <a:p>
            <a:pPr marL="457200" indent="-457200" eaLnBrk="1" hangingPunct="1">
              <a:spcBef>
                <a:spcPts val="0"/>
              </a:spcBef>
              <a:spcAft>
                <a:spcPts val="1200"/>
              </a:spcAft>
              <a:buClrTx/>
              <a:defRPr/>
            </a:pPr>
            <a:r>
              <a:rPr lang="en-US" altLang="en-US" sz="2000" b="0" dirty="0"/>
              <a:t>Funds will be distributed to the institution directly – Annually in the fall.*</a:t>
            </a:r>
          </a:p>
          <a:p>
            <a:endParaRPr lang="en-US" dirty="0"/>
          </a:p>
        </p:txBody>
      </p:sp>
      <p:pic>
        <p:nvPicPr>
          <p:cNvPr id="9" name="Content Placeholder 9" descr="Logo&#10;&#10;Description automatically generated">
            <a:extLst>
              <a:ext uri="{FF2B5EF4-FFF2-40B4-BE49-F238E27FC236}">
                <a16:creationId xmlns:a16="http://schemas.microsoft.com/office/drawing/2014/main" id="{847097ED-4C80-4E2A-B997-003072330708}"/>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590800" y="250505"/>
            <a:ext cx="3962400" cy="1702863"/>
          </a:xfrm>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3410" y="2276477"/>
            <a:ext cx="7886700" cy="4351338"/>
          </a:xfrm>
        </p:spPr>
        <p:txBody>
          <a:bodyPr/>
          <a:lstStyle/>
          <a:p>
            <a:r>
              <a:rPr lang="en-US" dirty="0"/>
              <a:t>Eligibility for Traditional HEAPS</a:t>
            </a:r>
          </a:p>
          <a:p>
            <a:pPr lvl="1"/>
            <a:r>
              <a:rPr lang="en-US" dirty="0"/>
              <a:t>Filed a FAFSA</a:t>
            </a:r>
          </a:p>
          <a:p>
            <a:pPr lvl="1"/>
            <a:r>
              <a:rPr lang="en-US" dirty="0"/>
              <a:t>Demonstrate financial need</a:t>
            </a:r>
          </a:p>
          <a:p>
            <a:pPr lvl="1"/>
            <a:r>
              <a:rPr lang="en-US" dirty="0"/>
              <a:t>Resident of WV at least 12 months before applying</a:t>
            </a:r>
          </a:p>
          <a:p>
            <a:pPr lvl="1"/>
            <a:r>
              <a:rPr lang="en-US" dirty="0"/>
              <a:t>Not incarcerated in a correctional facility</a:t>
            </a:r>
          </a:p>
          <a:p>
            <a:pPr lvl="1"/>
            <a:r>
              <a:rPr lang="en-US" dirty="0"/>
              <a:t>Enrolled part-time in a program of study that is less than graduate level toward a degree or certificate</a:t>
            </a:r>
          </a:p>
          <a:p>
            <a:pPr lvl="1"/>
            <a:r>
              <a:rPr lang="en-US" dirty="0"/>
              <a:t>Taking 3 to 11 credits in the term</a:t>
            </a:r>
          </a:p>
          <a:p>
            <a:pPr lvl="1"/>
            <a:r>
              <a:rPr lang="en-US" dirty="0"/>
              <a:t>At least a 2.0 gpa</a:t>
            </a:r>
          </a:p>
          <a:p>
            <a:pPr marL="342900" lvl="1" indent="0">
              <a:buNone/>
            </a:pPr>
            <a:endParaRPr lang="en-US" dirty="0"/>
          </a:p>
        </p:txBody>
      </p:sp>
      <p:pic>
        <p:nvPicPr>
          <p:cNvPr id="9" name="Content Placeholder 9" descr="Logo&#10;&#10;Description automatically generated">
            <a:extLst>
              <a:ext uri="{FF2B5EF4-FFF2-40B4-BE49-F238E27FC236}">
                <a16:creationId xmlns:a16="http://schemas.microsoft.com/office/drawing/2014/main" id="{61920A27-044B-4DFF-BFBF-A2D34456855A}"/>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590800" y="250505"/>
            <a:ext cx="3962400" cy="1702863"/>
          </a:xfrm>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7485D9-CCC7-D894-5CF4-907E0DF8525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13ED9F-F004-3410-D048-B2F9D73D61B4}"/>
              </a:ext>
            </a:extLst>
          </p:cNvPr>
          <p:cNvSpPr>
            <a:spLocks noGrp="1"/>
          </p:cNvSpPr>
          <p:nvPr>
            <p:ph idx="1"/>
          </p:nvPr>
        </p:nvSpPr>
        <p:spPr>
          <a:xfrm>
            <a:off x="628650" y="2362200"/>
            <a:ext cx="7886700" cy="4351338"/>
          </a:xfrm>
        </p:spPr>
        <p:txBody>
          <a:bodyPr/>
          <a:lstStyle/>
          <a:p>
            <a:r>
              <a:rPr lang="en-US" dirty="0"/>
              <a:t>Please be sure we have the correct contact information for your institution on the Closing [Search] menu in FAMS. </a:t>
            </a:r>
          </a:p>
          <a:p>
            <a:r>
              <a:rPr lang="en-US" dirty="0"/>
              <a:t>Awards for Traditional HEAPS - Each Institution is required to have their own policy and procedures</a:t>
            </a:r>
          </a:p>
          <a:p>
            <a:r>
              <a:rPr lang="en-US" dirty="0"/>
              <a:t> Annual Reports – email requesting this information is sent mid-May/early June.</a:t>
            </a:r>
          </a:p>
          <a:p>
            <a:pPr lvl="1"/>
            <a:r>
              <a:rPr lang="en-US" dirty="0"/>
              <a:t>Submit via GoAnywhere</a:t>
            </a:r>
          </a:p>
          <a:p>
            <a:pPr lvl="1"/>
            <a:r>
              <a:rPr lang="en-US" dirty="0"/>
              <a:t>Do not change the format – no additions to or removal of information</a:t>
            </a:r>
          </a:p>
          <a:p>
            <a:pPr lvl="1"/>
            <a:r>
              <a:rPr lang="en-US" dirty="0"/>
              <a:t>If there is a delay in this report, there will be a delay in funds distribution.</a:t>
            </a:r>
          </a:p>
          <a:p>
            <a:pPr lvl="1"/>
            <a:r>
              <a:rPr lang="en-US" dirty="0"/>
              <a:t>Whole dollar amount – No cents allowed</a:t>
            </a:r>
          </a:p>
          <a:p>
            <a:pPr lvl="1"/>
            <a:endParaRPr lang="en-US" dirty="0"/>
          </a:p>
          <a:p>
            <a:pPr lvl="1"/>
            <a:endParaRPr lang="en-US" dirty="0"/>
          </a:p>
          <a:p>
            <a:pPr marL="342900" lvl="1" indent="0">
              <a:buNone/>
            </a:pPr>
            <a:endParaRPr lang="en-US" dirty="0"/>
          </a:p>
        </p:txBody>
      </p:sp>
      <p:pic>
        <p:nvPicPr>
          <p:cNvPr id="9" name="Content Placeholder 9" descr="Logo&#10;&#10;Description automatically generated">
            <a:extLst>
              <a:ext uri="{FF2B5EF4-FFF2-40B4-BE49-F238E27FC236}">
                <a16:creationId xmlns:a16="http://schemas.microsoft.com/office/drawing/2014/main" id="{11AC6F8F-75E5-186E-8A23-FFFDA99DB8B8}"/>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590800" y="250505"/>
            <a:ext cx="3962400" cy="1702863"/>
          </a:xfrm>
        </p:spPr>
      </p:pic>
    </p:spTree>
    <p:extLst>
      <p:ext uri="{BB962C8B-B14F-4D97-AF65-F5344CB8AC3E}">
        <p14:creationId xmlns:p14="http://schemas.microsoft.com/office/powerpoint/2010/main" val="72764547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C3F0654-6E10-4C3F-8705-DE17EE780933}"/>
              </a:ext>
            </a:extLst>
          </p:cNvPr>
          <p:cNvSpPr>
            <a:spLocks noGrp="1"/>
          </p:cNvSpPr>
          <p:nvPr>
            <p:ph type="title"/>
          </p:nvPr>
        </p:nvSpPr>
        <p:spPr/>
        <p:txBody>
          <a:bodyPr/>
          <a:lstStyle/>
          <a:p>
            <a:endParaRPr lang="en-US"/>
          </a:p>
        </p:txBody>
      </p:sp>
      <p:pic>
        <p:nvPicPr>
          <p:cNvPr id="4" name="Content Placeholder 3" descr="A close up of a sign&#10;&#10;Description automatically generated">
            <a:extLst>
              <a:ext uri="{FF2B5EF4-FFF2-40B4-BE49-F238E27FC236}">
                <a16:creationId xmlns:a16="http://schemas.microsoft.com/office/drawing/2014/main" id="{A92425CF-AD1C-45E4-9D87-296142799F18}"/>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1905000" y="2133600"/>
            <a:ext cx="5636479" cy="210426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380344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85B56F0-B5ED-40DC-8C69-9ADBB56EF0FC}"/>
              </a:ext>
            </a:extLst>
          </p:cNvPr>
          <p:cNvSpPr>
            <a:spLocks noGrp="1"/>
          </p:cNvSpPr>
          <p:nvPr>
            <p:ph idx="1"/>
          </p:nvPr>
        </p:nvSpPr>
        <p:spPr>
          <a:xfrm>
            <a:off x="628650" y="2209799"/>
            <a:ext cx="7886700" cy="3967163"/>
          </a:xfrm>
        </p:spPr>
        <p:txBody>
          <a:bodyPr>
            <a:normAutofit/>
          </a:bodyPr>
          <a:lstStyle/>
          <a:p>
            <a:pPr>
              <a:spcAft>
                <a:spcPts val="1200"/>
              </a:spcAft>
              <a:buFontTx/>
              <a:buChar char="•"/>
              <a:defRPr/>
            </a:pPr>
            <a:r>
              <a:rPr lang="en-US" sz="1900" dirty="0">
                <a:latin typeface="Arial"/>
                <a:cs typeface="Arial"/>
              </a:rPr>
              <a:t>Application becomes available on July 1; </a:t>
            </a:r>
            <a:endParaRPr lang="en-US" sz="1900" dirty="0">
              <a:latin typeface="Arial"/>
              <a:cs typeface="Arial" charset="0"/>
            </a:endParaRPr>
          </a:p>
          <a:p>
            <a:pPr>
              <a:spcAft>
                <a:spcPts val="1200"/>
              </a:spcAft>
              <a:buFontTx/>
              <a:buChar char="•"/>
              <a:defRPr/>
            </a:pPr>
            <a:r>
              <a:rPr lang="en-US" sz="1900" dirty="0">
                <a:latin typeface="Arial"/>
                <a:cs typeface="Arial"/>
              </a:rPr>
              <a:t> Application on WVSAM</a:t>
            </a:r>
          </a:p>
          <a:p>
            <a:pPr>
              <a:spcAft>
                <a:spcPts val="1200"/>
              </a:spcAft>
              <a:buFontTx/>
              <a:buChar char="•"/>
              <a:defRPr/>
            </a:pPr>
            <a:r>
              <a:rPr lang="en-US" sz="1900" dirty="0">
                <a:latin typeface="Arial"/>
                <a:cs typeface="Arial"/>
              </a:rPr>
              <a:t>Must file the FAFSA and complete HEAPS application – financial need </a:t>
            </a:r>
          </a:p>
          <a:p>
            <a:pPr>
              <a:spcAft>
                <a:spcPts val="1200"/>
              </a:spcAft>
              <a:buFontTx/>
              <a:buChar char="•"/>
              <a:defRPr/>
            </a:pPr>
            <a:r>
              <a:rPr lang="en-US" sz="1900" dirty="0">
                <a:latin typeface="Arial"/>
                <a:cs typeface="Arial"/>
              </a:rPr>
              <a:t>Can receive up to $2,000 for tuition and fees – for multiple programs</a:t>
            </a:r>
          </a:p>
          <a:p>
            <a:pPr lvl="1">
              <a:spcAft>
                <a:spcPts val="1200"/>
              </a:spcAft>
              <a:buFontTx/>
              <a:buChar char="•"/>
              <a:defRPr/>
            </a:pPr>
            <a:r>
              <a:rPr lang="en-US" sz="1900" dirty="0">
                <a:latin typeface="Arial"/>
                <a:cs typeface="Arial"/>
              </a:rPr>
              <a:t>Cannot be received for the same program twice</a:t>
            </a:r>
          </a:p>
          <a:p>
            <a:pPr lvl="1">
              <a:spcAft>
                <a:spcPts val="1200"/>
              </a:spcAft>
              <a:buFontTx/>
              <a:buChar char="•"/>
              <a:defRPr/>
            </a:pPr>
            <a:r>
              <a:rPr lang="en-US" sz="1900" dirty="0">
                <a:latin typeface="Arial"/>
              </a:rPr>
              <a:t>Student can renew the grant for 4-years</a:t>
            </a:r>
            <a:endParaRPr lang="en-US" sz="1900" dirty="0">
              <a:latin typeface="Arial"/>
              <a:cs typeface="Arial"/>
            </a:endParaRPr>
          </a:p>
          <a:p>
            <a:pPr>
              <a:spcAft>
                <a:spcPts val="1200"/>
              </a:spcAft>
              <a:buFontTx/>
              <a:buChar char="•"/>
              <a:defRPr/>
            </a:pPr>
            <a:r>
              <a:rPr lang="en-US" sz="1900" dirty="0">
                <a:latin typeface="Arial"/>
                <a:cs typeface="Arial"/>
              </a:rPr>
              <a:t>  For Certificate or short-term training programs like certified medical training, mining, gaming, LPN etc.</a:t>
            </a:r>
          </a:p>
          <a:p>
            <a:pPr>
              <a:spcAft>
                <a:spcPts val="1200"/>
              </a:spcAft>
              <a:buFontTx/>
              <a:buChar char="•"/>
              <a:defRPr/>
            </a:pPr>
            <a:endParaRPr lang="en-US" dirty="0"/>
          </a:p>
        </p:txBody>
      </p:sp>
      <p:pic>
        <p:nvPicPr>
          <p:cNvPr id="4" name="Picture 2" descr="A close up of a sign&#10;&#10;Description automatically generated">
            <a:extLst>
              <a:ext uri="{FF2B5EF4-FFF2-40B4-BE49-F238E27FC236}">
                <a16:creationId xmlns:a16="http://schemas.microsoft.com/office/drawing/2014/main" id="{0D5F5819-488B-4652-A3AB-081F45472F7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28875" y="365126"/>
            <a:ext cx="428625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526741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608D61-FD1F-95AB-4E12-73623939FB2F}"/>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B642D3B-82F1-5EC3-E62B-0AE88FDF5017}"/>
              </a:ext>
            </a:extLst>
          </p:cNvPr>
          <p:cNvSpPr>
            <a:spLocks noGrp="1"/>
          </p:cNvSpPr>
          <p:nvPr>
            <p:ph idx="1"/>
          </p:nvPr>
        </p:nvSpPr>
        <p:spPr>
          <a:xfrm>
            <a:off x="628650" y="2209799"/>
            <a:ext cx="7886700" cy="3967163"/>
          </a:xfrm>
        </p:spPr>
        <p:txBody>
          <a:bodyPr>
            <a:normAutofit/>
          </a:bodyPr>
          <a:lstStyle/>
          <a:p>
            <a:r>
              <a:rPr lang="en-US" dirty="0"/>
              <a:t>Eligibility for HEAPS Workforce</a:t>
            </a:r>
          </a:p>
          <a:p>
            <a:pPr lvl="1"/>
            <a:r>
              <a:rPr lang="en-US" dirty="0"/>
              <a:t>Filed a FAFSA – Please advise the student to file the correct academic year FAFSA.</a:t>
            </a:r>
          </a:p>
          <a:p>
            <a:pPr lvl="1"/>
            <a:r>
              <a:rPr lang="en-US" dirty="0"/>
              <a:t>Demonstrate financial need</a:t>
            </a:r>
          </a:p>
          <a:p>
            <a:pPr lvl="1"/>
            <a:r>
              <a:rPr lang="en-US" dirty="0"/>
              <a:t>Resident of WV at least 12 months before applying</a:t>
            </a:r>
          </a:p>
          <a:p>
            <a:pPr lvl="1"/>
            <a:r>
              <a:rPr lang="en-US" dirty="0"/>
              <a:t>Not incarcerated in a correctional facility</a:t>
            </a:r>
          </a:p>
          <a:p>
            <a:pPr lvl="1"/>
            <a:r>
              <a:rPr lang="en-US" dirty="0"/>
              <a:t>Cannot be in default on a federal student loan</a:t>
            </a:r>
          </a:p>
          <a:p>
            <a:pPr marL="342900" lvl="1" indent="0">
              <a:buNone/>
            </a:pPr>
            <a:endParaRPr lang="en-US" dirty="0"/>
          </a:p>
          <a:p>
            <a:endParaRPr lang="en-US" dirty="0"/>
          </a:p>
        </p:txBody>
      </p:sp>
      <p:pic>
        <p:nvPicPr>
          <p:cNvPr id="4" name="Picture 2" descr="A close up of a sign&#10;&#10;Description automatically generated">
            <a:extLst>
              <a:ext uri="{FF2B5EF4-FFF2-40B4-BE49-F238E27FC236}">
                <a16:creationId xmlns:a16="http://schemas.microsoft.com/office/drawing/2014/main" id="{FD77B3A1-CEA7-4B7F-7955-C17665BC611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28875" y="365126"/>
            <a:ext cx="428625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756042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D79B91-0B0C-16D1-4CB7-9ABEDFB332FD}"/>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981D1D0C-B184-7B94-8541-D65AC8564C8C}"/>
              </a:ext>
            </a:extLst>
          </p:cNvPr>
          <p:cNvSpPr>
            <a:spLocks noGrp="1"/>
          </p:cNvSpPr>
          <p:nvPr>
            <p:ph type="title"/>
          </p:nvPr>
        </p:nvSpPr>
        <p:spPr>
          <a:xfrm>
            <a:off x="685800" y="838200"/>
            <a:ext cx="8077200" cy="2666999"/>
          </a:xfrm>
        </p:spPr>
        <p:txBody>
          <a:bodyPr>
            <a:normAutofit/>
          </a:bodyPr>
          <a:lstStyle/>
          <a:p>
            <a:pPr marL="457200" indent="-457200">
              <a:buFont typeface="Arial" panose="020B0604020202020204" pitchFamily="34" charset="0"/>
              <a:buChar char="•"/>
            </a:pPr>
            <a:r>
              <a:rPr lang="en-US" sz="2200" dirty="0"/>
              <a:t>FAMS tips – Student info</a:t>
            </a:r>
            <a:br>
              <a:rPr lang="en-US" sz="2200" dirty="0"/>
            </a:br>
            <a:r>
              <a:rPr lang="en-US" sz="2200" dirty="0"/>
              <a:t>-- Account Holds – Citizenship, Default, etc.</a:t>
            </a:r>
            <a:br>
              <a:rPr lang="en-US" sz="2200" dirty="0"/>
            </a:br>
            <a:r>
              <a:rPr lang="en-US" sz="2200" dirty="0"/>
              <a:t>-- Dates – Double check the year</a:t>
            </a:r>
            <a:br>
              <a:rPr lang="en-US" sz="2200" dirty="0"/>
            </a:br>
            <a:r>
              <a:rPr lang="en-US" sz="2200" dirty="0"/>
              <a:t>-- Verification – Institution must check the box for the student to be included on invoicing.</a:t>
            </a:r>
          </a:p>
        </p:txBody>
      </p:sp>
      <p:pic>
        <p:nvPicPr>
          <p:cNvPr id="5" name="Picture 4" descr="A screenshot of a computer&#10;&#10;AI-generated content may be incorrect.">
            <a:extLst>
              <a:ext uri="{FF2B5EF4-FFF2-40B4-BE49-F238E27FC236}">
                <a16:creationId xmlns:a16="http://schemas.microsoft.com/office/drawing/2014/main" id="{500B301E-4E22-6770-F4DA-A053D4801A69}"/>
              </a:ext>
            </a:extLst>
          </p:cNvPr>
          <p:cNvPicPr>
            <a:picLocks noChangeAspect="1"/>
          </p:cNvPicPr>
          <p:nvPr/>
        </p:nvPicPr>
        <p:blipFill>
          <a:blip r:embed="rId2">
            <a:extLst>
              <a:ext uri="{28A0092B-C50C-407E-A947-70E740481C1C}">
                <a14:useLocalDpi xmlns:a14="http://schemas.microsoft.com/office/drawing/2010/main" val="0"/>
              </a:ext>
            </a:extLst>
          </a:blip>
          <a:srcRect l="-1667" t="28289" r="1"/>
          <a:stretch>
            <a:fillRect/>
          </a:stretch>
        </p:blipFill>
        <p:spPr>
          <a:xfrm>
            <a:off x="381000" y="3124200"/>
            <a:ext cx="8491614" cy="2440469"/>
          </a:xfrm>
          <a:prstGeom prst="rect">
            <a:avLst/>
          </a:prstGeom>
        </p:spPr>
      </p:pic>
    </p:spTree>
    <p:extLst>
      <p:ext uri="{BB962C8B-B14F-4D97-AF65-F5344CB8AC3E}">
        <p14:creationId xmlns:p14="http://schemas.microsoft.com/office/powerpoint/2010/main" val="332389814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A close up of a sign&#10;&#10;Description automatically generated">
            <a:extLst>
              <a:ext uri="{FF2B5EF4-FFF2-40B4-BE49-F238E27FC236}">
                <a16:creationId xmlns:a16="http://schemas.microsoft.com/office/drawing/2014/main" id="{B7B048BF-F6E9-492D-89F9-950B826620F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09800" y="232868"/>
            <a:ext cx="428625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A screenshot of a computer&#10;&#10;AI-generated content may be incorrect.">
            <a:extLst>
              <a:ext uri="{FF2B5EF4-FFF2-40B4-BE49-F238E27FC236}">
                <a16:creationId xmlns:a16="http://schemas.microsoft.com/office/drawing/2014/main" id="{5CB2102B-6755-D70A-54F1-78E81704A2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 y="2438400"/>
            <a:ext cx="7856696" cy="2895600"/>
          </a:xfrm>
          <a:prstGeom prst="rect">
            <a:avLst/>
          </a:prstGeom>
        </p:spPr>
      </p:pic>
    </p:spTree>
    <p:extLst>
      <p:ext uri="{BB962C8B-B14F-4D97-AF65-F5344CB8AC3E}">
        <p14:creationId xmlns:p14="http://schemas.microsoft.com/office/powerpoint/2010/main" val="5396629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8DC536C-B73D-4C10-91FD-0983C446066F}"/>
              </a:ext>
            </a:extLst>
          </p:cNvPr>
          <p:cNvSpPr>
            <a:spLocks noGrp="1"/>
          </p:cNvSpPr>
          <p:nvPr>
            <p:ph idx="1"/>
          </p:nvPr>
        </p:nvSpPr>
        <p:spPr>
          <a:xfrm>
            <a:off x="152400" y="2133600"/>
            <a:ext cx="4191000" cy="4183064"/>
          </a:xfrm>
        </p:spPr>
        <p:txBody>
          <a:bodyPr>
            <a:normAutofit/>
          </a:bodyPr>
          <a:lstStyle/>
          <a:p>
            <a:r>
              <a:rPr lang="en-US" dirty="0"/>
              <a:t>Programs –</a:t>
            </a:r>
          </a:p>
          <a:p>
            <a:pPr lvl="1"/>
            <a:r>
              <a:rPr lang="en-US" dirty="0"/>
              <a:t>Programs are rolled over mid-June each year. </a:t>
            </a:r>
          </a:p>
          <a:p>
            <a:pPr lvl="1"/>
            <a:r>
              <a:rPr lang="en-US" dirty="0"/>
              <a:t>Programs must be edited by the institution after rollover to be offered in the following academic year.  </a:t>
            </a:r>
          </a:p>
          <a:p>
            <a:pPr lvl="2"/>
            <a:r>
              <a:rPr lang="en-US" dirty="0"/>
              <a:t>Editing – Cost &amp; Contact hours – Before July 1 to be sure the programs appear on the HEAPS Workforce application.</a:t>
            </a:r>
          </a:p>
          <a:p>
            <a:pPr lvl="2"/>
            <a:r>
              <a:rPr lang="en-US" dirty="0"/>
              <a:t>New Programs – submit in May/June* for approval.</a:t>
            </a:r>
          </a:p>
          <a:p>
            <a:pPr lvl="2"/>
            <a:r>
              <a:rPr lang="en-US" dirty="0"/>
              <a:t>DO NOT create a duplicate program </a:t>
            </a:r>
          </a:p>
          <a:p>
            <a:pPr lvl="2"/>
            <a:r>
              <a:rPr lang="en-US" dirty="0"/>
              <a:t>Use consistent wording between the registrar and FAMS.</a:t>
            </a:r>
          </a:p>
          <a:p>
            <a:pPr>
              <a:spcAft>
                <a:spcPts val="1200"/>
              </a:spcAft>
              <a:buFontTx/>
              <a:buChar char="•"/>
              <a:defRPr/>
            </a:pPr>
            <a:endParaRPr lang="en-US" sz="1800" dirty="0"/>
          </a:p>
        </p:txBody>
      </p:sp>
      <p:pic>
        <p:nvPicPr>
          <p:cNvPr id="4" name="Picture 2" descr="A close up of a sign&#10;&#10;Description automatically generated">
            <a:extLst>
              <a:ext uri="{FF2B5EF4-FFF2-40B4-BE49-F238E27FC236}">
                <a16:creationId xmlns:a16="http://schemas.microsoft.com/office/drawing/2014/main" id="{34ED1C78-2F04-4FCB-B1CC-55326B8D01F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28875" y="365126"/>
            <a:ext cx="428625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A screenshot of a computer&#10;&#10;AI-generated content may be incorrect.">
            <a:extLst>
              <a:ext uri="{FF2B5EF4-FFF2-40B4-BE49-F238E27FC236}">
                <a16:creationId xmlns:a16="http://schemas.microsoft.com/office/drawing/2014/main" id="{9BCC18C0-C36B-EB6C-5E7F-F3D9649A2A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08569" y="2133600"/>
            <a:ext cx="4013111" cy="3733800"/>
          </a:xfrm>
          <a:prstGeom prst="rect">
            <a:avLst/>
          </a:prstGeom>
        </p:spPr>
      </p:pic>
    </p:spTree>
    <p:extLst>
      <p:ext uri="{BB962C8B-B14F-4D97-AF65-F5344CB8AC3E}">
        <p14:creationId xmlns:p14="http://schemas.microsoft.com/office/powerpoint/2010/main" val="56164278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4" descr="A blue and white logo&#10;&#10;AI-generated content may be incorrect.">
            <a:extLst>
              <a:ext uri="{FF2B5EF4-FFF2-40B4-BE49-F238E27FC236}">
                <a16:creationId xmlns:a16="http://schemas.microsoft.com/office/drawing/2014/main" id="{9D884AD2-F3E7-C5E8-12F7-2A411AD1D8E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1803" y="1981200"/>
            <a:ext cx="5260394" cy="2142286"/>
          </a:xfrm>
          <a:prstGeom prst="rect">
            <a:avLst/>
          </a:prstGeom>
        </p:spPr>
      </p:pic>
    </p:spTree>
    <p:extLst>
      <p:ext uri="{BB962C8B-B14F-4D97-AF65-F5344CB8AC3E}">
        <p14:creationId xmlns:p14="http://schemas.microsoft.com/office/powerpoint/2010/main" val="425738187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blue and white logo&#10;&#10;AI-generated content may be incorrect.">
            <a:extLst>
              <a:ext uri="{FF2B5EF4-FFF2-40B4-BE49-F238E27FC236}">
                <a16:creationId xmlns:a16="http://schemas.microsoft.com/office/drawing/2014/main" id="{66541432-614C-8E70-B478-34CE41EE764A}"/>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2628900" y="242977"/>
            <a:ext cx="3886200" cy="1582648"/>
          </a:xfrm>
        </p:spPr>
      </p:pic>
      <p:sp>
        <p:nvSpPr>
          <p:cNvPr id="7" name="Content Placeholder 6">
            <a:extLst>
              <a:ext uri="{FF2B5EF4-FFF2-40B4-BE49-F238E27FC236}">
                <a16:creationId xmlns:a16="http://schemas.microsoft.com/office/drawing/2014/main" id="{1F1969D7-63A6-02C4-AF1A-F11E303AF55D}"/>
              </a:ext>
            </a:extLst>
          </p:cNvPr>
          <p:cNvSpPr>
            <a:spLocks noGrp="1"/>
          </p:cNvSpPr>
          <p:nvPr>
            <p:ph sz="half" idx="2"/>
          </p:nvPr>
        </p:nvSpPr>
        <p:spPr>
          <a:xfrm>
            <a:off x="609600" y="1825625"/>
            <a:ext cx="7905750" cy="4351338"/>
          </a:xfrm>
        </p:spPr>
        <p:txBody>
          <a:bodyPr>
            <a:normAutofit lnSpcReduction="10000"/>
          </a:bodyPr>
          <a:lstStyle/>
          <a:p>
            <a:r>
              <a:rPr lang="en-US" dirty="0"/>
              <a:t>Application open on a rolling basis as long as funds are available on a first-come, first-serve basis. No “deadline”</a:t>
            </a:r>
          </a:p>
          <a:p>
            <a:r>
              <a:rPr lang="en-US" dirty="0"/>
              <a:t>No FAFSA needed.</a:t>
            </a:r>
          </a:p>
          <a:p>
            <a:r>
              <a:rPr lang="en-US" dirty="0"/>
              <a:t>Students apply through their WVSAM account at </a:t>
            </a:r>
            <a:r>
              <a:rPr lang="en-US" dirty="0">
                <a:hlinkClick r:id="rId3"/>
              </a:rPr>
              <a:t>www.cfwv.com</a:t>
            </a:r>
            <a:endParaRPr lang="en-US" dirty="0"/>
          </a:p>
          <a:p>
            <a:r>
              <a:rPr lang="en-US" dirty="0"/>
              <a:t>Students must currently in an eligible apprenticeship or have completed an eligible apprenticeship. </a:t>
            </a:r>
          </a:p>
          <a:p>
            <a:pPr lvl="1"/>
            <a:r>
              <a:rPr lang="en-US" dirty="0"/>
              <a:t>HEPC will verify their apprenticeship</a:t>
            </a:r>
          </a:p>
          <a:p>
            <a:pPr lvl="1"/>
            <a:r>
              <a:rPr lang="en-US" dirty="0"/>
              <a:t>Once apprenticeship is verified then institution would enter in the estimated award amounts for the terms</a:t>
            </a:r>
          </a:p>
          <a:p>
            <a:pPr lvl="1"/>
            <a:r>
              <a:rPr lang="en-US" dirty="0"/>
              <a:t>STAND will cover tuition and any fees that are approved for WV Invests</a:t>
            </a:r>
          </a:p>
          <a:p>
            <a:pPr lvl="1"/>
            <a:r>
              <a:rPr lang="en-US" dirty="0"/>
              <a:t>Fall – Summer terms for the award year</a:t>
            </a:r>
          </a:p>
          <a:p>
            <a:pPr lvl="1"/>
            <a:r>
              <a:rPr lang="en-US" dirty="0"/>
              <a:t>Follow R2T4 policy  if recipient withdraws from all courses similar to other state aid programs</a:t>
            </a:r>
          </a:p>
        </p:txBody>
      </p:sp>
    </p:spTree>
    <p:extLst>
      <p:ext uri="{BB962C8B-B14F-4D97-AF65-F5344CB8AC3E}">
        <p14:creationId xmlns:p14="http://schemas.microsoft.com/office/powerpoint/2010/main" val="96291697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97BD2-5C52-8796-D898-D9974BDCE817}"/>
            </a:ext>
          </a:extLst>
        </p:cNvPr>
        <p:cNvGrpSpPr/>
        <p:nvPr/>
      </p:nvGrpSpPr>
      <p:grpSpPr>
        <a:xfrm>
          <a:off x="0" y="0"/>
          <a:ext cx="0" cy="0"/>
          <a:chOff x="0" y="0"/>
          <a:chExt cx="0" cy="0"/>
        </a:xfrm>
      </p:grpSpPr>
      <p:pic>
        <p:nvPicPr>
          <p:cNvPr id="5" name="Content Placeholder 4" descr="A blue and white logo&#10;&#10;AI-generated content may be incorrect.">
            <a:extLst>
              <a:ext uri="{FF2B5EF4-FFF2-40B4-BE49-F238E27FC236}">
                <a16:creationId xmlns:a16="http://schemas.microsoft.com/office/drawing/2014/main" id="{0842DF62-113A-AC1E-71D0-DF31B22F769A}"/>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2628900" y="242977"/>
            <a:ext cx="3886200" cy="1582648"/>
          </a:xfrm>
        </p:spPr>
      </p:pic>
      <p:sp>
        <p:nvSpPr>
          <p:cNvPr id="7" name="Content Placeholder 6">
            <a:extLst>
              <a:ext uri="{FF2B5EF4-FFF2-40B4-BE49-F238E27FC236}">
                <a16:creationId xmlns:a16="http://schemas.microsoft.com/office/drawing/2014/main" id="{BF9EF662-E7CF-21E3-FB80-6D2DB6BC33D5}"/>
              </a:ext>
            </a:extLst>
          </p:cNvPr>
          <p:cNvSpPr>
            <a:spLocks noGrp="1"/>
          </p:cNvSpPr>
          <p:nvPr>
            <p:ph sz="half" idx="2"/>
          </p:nvPr>
        </p:nvSpPr>
        <p:spPr>
          <a:xfrm>
            <a:off x="609600" y="1825625"/>
            <a:ext cx="7905750" cy="4351338"/>
          </a:xfrm>
        </p:spPr>
        <p:txBody>
          <a:bodyPr/>
          <a:lstStyle/>
          <a:p>
            <a:r>
              <a:rPr lang="en-US" dirty="0"/>
              <a:t>STAND will cover up to 21 credits of general education of an associate of applied science or until requirements of associate degree are met</a:t>
            </a:r>
          </a:p>
          <a:p>
            <a:r>
              <a:rPr lang="en-US" dirty="0"/>
              <a:t>Recipients have a 6-year window to utilize STAND from when they first enroll</a:t>
            </a:r>
          </a:p>
          <a:p>
            <a:r>
              <a:rPr lang="en-US" dirty="0"/>
              <a:t>Must be WV residents</a:t>
            </a:r>
          </a:p>
          <a:p>
            <a:r>
              <a:rPr lang="en-US" dirty="0"/>
              <a:t>Apprenticeships are skilled trades registered and recognized by U.S. Department of Labor’s Office of Apprenticeship </a:t>
            </a:r>
          </a:p>
          <a:p>
            <a:r>
              <a:rPr lang="en-US" dirty="0"/>
              <a:t>Must maintain SAP to renew STAND Grant</a:t>
            </a:r>
          </a:p>
          <a:p>
            <a:r>
              <a:rPr lang="en-US" dirty="0"/>
              <a:t>Encourage your admissions office to reach out to those who apply for STAND so they know how to enroll at your institution</a:t>
            </a:r>
          </a:p>
        </p:txBody>
      </p:sp>
    </p:spTree>
    <p:extLst>
      <p:ext uri="{BB962C8B-B14F-4D97-AF65-F5344CB8AC3E}">
        <p14:creationId xmlns:p14="http://schemas.microsoft.com/office/powerpoint/2010/main" val="351479638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a:xfrm>
            <a:off x="685800" y="1066800"/>
            <a:ext cx="7886700" cy="1325563"/>
          </a:xfrm>
        </p:spPr>
        <p:txBody>
          <a:bodyPr>
            <a:normAutofit/>
          </a:bodyPr>
          <a:lstStyle/>
          <a:p>
            <a:pPr algn="ctr"/>
            <a:r>
              <a:rPr lang="en-US" dirty="0"/>
              <a:t>Questions?</a:t>
            </a:r>
          </a:p>
        </p:txBody>
      </p:sp>
      <p:pic>
        <p:nvPicPr>
          <p:cNvPr id="2" name="Graphic 1" descr="Customer review with solid fill">
            <a:extLst>
              <a:ext uri="{FF2B5EF4-FFF2-40B4-BE49-F238E27FC236}">
                <a16:creationId xmlns:a16="http://schemas.microsoft.com/office/drawing/2014/main" id="{8C59DE89-B7C5-96B7-B3BD-34120093F8D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200400" y="2286000"/>
            <a:ext cx="2743200" cy="2743200"/>
          </a:xfrm>
          <a:prstGeom prst="rect">
            <a:avLst/>
          </a:prstGeom>
        </p:spPr>
      </p:pic>
    </p:spTree>
    <p:extLst>
      <p:ext uri="{BB962C8B-B14F-4D97-AF65-F5344CB8AC3E}">
        <p14:creationId xmlns:p14="http://schemas.microsoft.com/office/powerpoint/2010/main" val="203263261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65395-7A63-D5B3-272B-5D2B2B7FA541}"/>
              </a:ext>
            </a:extLst>
          </p:cNvPr>
          <p:cNvSpPr txBox="1"/>
          <p:nvPr/>
        </p:nvSpPr>
        <p:spPr>
          <a:xfrm>
            <a:off x="1524000" y="1447800"/>
            <a:ext cx="5791200" cy="1477328"/>
          </a:xfrm>
          <a:prstGeom prst="rect">
            <a:avLst/>
          </a:prstGeom>
          <a:noFill/>
        </p:spPr>
        <p:txBody>
          <a:bodyPr wrap="square" rtlCol="0">
            <a:spAutoFit/>
          </a:bodyPr>
          <a:lstStyle/>
          <a:p>
            <a:pPr algn="ctr"/>
            <a:r>
              <a:rPr lang="en-US" sz="3000" dirty="0">
                <a:latin typeface="Arial" panose="020B0604020202020204" pitchFamily="34" charset="0"/>
                <a:cs typeface="Arial" panose="020B0604020202020204" pitchFamily="34" charset="0"/>
              </a:rPr>
              <a:t>BREAK</a:t>
            </a:r>
          </a:p>
          <a:p>
            <a:pPr algn="ctr"/>
            <a:endParaRPr lang="en-US" sz="3000" dirty="0">
              <a:latin typeface="Arial" panose="020B0604020202020204" pitchFamily="34" charset="0"/>
              <a:cs typeface="Arial" panose="020B0604020202020204" pitchFamily="34" charset="0"/>
            </a:endParaRPr>
          </a:p>
          <a:p>
            <a:pPr algn="ctr"/>
            <a:r>
              <a:rPr lang="en-US" sz="3000" dirty="0">
                <a:latin typeface="Arial" panose="020B0604020202020204" pitchFamily="34" charset="0"/>
                <a:cs typeface="Arial" panose="020B0604020202020204" pitchFamily="34" charset="0"/>
              </a:rPr>
              <a:t>will resume at 10:50 am</a:t>
            </a:r>
          </a:p>
        </p:txBody>
      </p:sp>
      <p:pic>
        <p:nvPicPr>
          <p:cNvPr id="3" name="Graphic 2" descr="Alarm clock with solid fill">
            <a:extLst>
              <a:ext uri="{FF2B5EF4-FFF2-40B4-BE49-F238E27FC236}">
                <a16:creationId xmlns:a16="http://schemas.microsoft.com/office/drawing/2014/main" id="{D7A1725A-B3D6-48FA-7C30-1158413C1B8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914650" y="2667000"/>
            <a:ext cx="3314700" cy="3314700"/>
          </a:xfrm>
          <a:prstGeom prst="rect">
            <a:avLst/>
          </a:prstGeom>
        </p:spPr>
      </p:pic>
    </p:spTree>
    <p:extLst>
      <p:ext uri="{BB962C8B-B14F-4D97-AF65-F5344CB8AC3E}">
        <p14:creationId xmlns:p14="http://schemas.microsoft.com/office/powerpoint/2010/main" val="330780827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a:off x="0" y="5318216"/>
            <a:ext cx="9098280" cy="32657"/>
          </a:xfrm>
          <a:prstGeom prst="line">
            <a:avLst/>
          </a:prstGeom>
          <a:ln w="38100">
            <a:solidFill>
              <a:schemeClr val="accent1">
                <a:lumMod val="40000"/>
                <a:lumOff val="60000"/>
              </a:schemeClr>
            </a:solidFill>
          </a:ln>
        </p:spPr>
        <p:style>
          <a:lnRef idx="3">
            <a:schemeClr val="accent1"/>
          </a:lnRef>
          <a:fillRef idx="0">
            <a:schemeClr val="accent1"/>
          </a:fillRef>
          <a:effectRef idx="2">
            <a:schemeClr val="accent1"/>
          </a:effectRef>
          <a:fontRef idx="minor">
            <a:schemeClr val="tx1"/>
          </a:fontRef>
        </p:style>
      </p:cxnSp>
      <p:pic>
        <p:nvPicPr>
          <p:cNvPr id="4" name="Picture 3" descr="Logo, company name&#10;&#10;Description automatically generated">
            <a:extLst>
              <a:ext uri="{FF2B5EF4-FFF2-40B4-BE49-F238E27FC236}">
                <a16:creationId xmlns:a16="http://schemas.microsoft.com/office/drawing/2014/main" id="{EE7C5BFA-3A56-4DCD-A1B1-7BF099611C6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5000" y="1699022"/>
            <a:ext cx="5725668" cy="2446867"/>
          </a:xfrm>
          <a:prstGeom prst="rect">
            <a:avLst/>
          </a:prstGeom>
        </p:spPr>
      </p:pic>
    </p:spTree>
    <p:extLst>
      <p:ext uri="{BB962C8B-B14F-4D97-AF65-F5344CB8AC3E}">
        <p14:creationId xmlns:p14="http://schemas.microsoft.com/office/powerpoint/2010/main" val="31296216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56DAE86-76C0-4189-BD0E-7D6EDA5B1931}"/>
              </a:ext>
            </a:extLst>
          </p:cNvPr>
          <p:cNvSpPr txBox="1"/>
          <p:nvPr/>
        </p:nvSpPr>
        <p:spPr>
          <a:xfrm>
            <a:off x="824262" y="2294165"/>
            <a:ext cx="7764567" cy="3531736"/>
          </a:xfrm>
          <a:prstGeom prst="rect">
            <a:avLst/>
          </a:prstGeom>
          <a:noFill/>
        </p:spPr>
        <p:txBody>
          <a:bodyPr wrap="square" lIns="91440" tIns="45720" rIns="91440" bIns="45720" rtlCol="0" anchor="t">
            <a:spAutoFit/>
          </a:bodyPr>
          <a:lstStyle/>
          <a:p>
            <a:pPr>
              <a:spcAft>
                <a:spcPts val="450"/>
              </a:spcAft>
            </a:pPr>
            <a:r>
              <a:rPr lang="en-US" sz="2400" b="1" dirty="0">
                <a:latin typeface="Arial"/>
                <a:cs typeface="Arial"/>
              </a:rPr>
              <a:t>Application</a:t>
            </a:r>
            <a:endParaRPr lang="en-US" dirty="0"/>
          </a:p>
          <a:p>
            <a:pPr marL="213995" indent="-213995">
              <a:spcAft>
                <a:spcPts val="450"/>
              </a:spcAft>
              <a:buFont typeface="Arial" panose="020B0604020202020204" pitchFamily="34" charset="0"/>
              <a:buChar char="•"/>
            </a:pPr>
            <a:r>
              <a:rPr lang="en-US" dirty="0">
                <a:latin typeface="Arial"/>
                <a:cs typeface="Arial"/>
              </a:rPr>
              <a:t>Complete WV Invests Grant application every year</a:t>
            </a:r>
          </a:p>
          <a:p>
            <a:pPr marL="671195" lvl="1" indent="-213995">
              <a:spcAft>
                <a:spcPts val="450"/>
              </a:spcAft>
              <a:buFont typeface="Arial" panose="020B0604020202020204" pitchFamily="34" charset="0"/>
              <a:buChar char="•"/>
            </a:pPr>
            <a:r>
              <a:rPr lang="en-US" dirty="0">
                <a:latin typeface="Arial"/>
                <a:cs typeface="Arial"/>
                <a:hlinkClick r:id="rId2"/>
              </a:rPr>
              <a:t>CFWV.com/</a:t>
            </a:r>
            <a:r>
              <a:rPr lang="en-US" dirty="0" err="1">
                <a:latin typeface="Arial"/>
                <a:cs typeface="Arial"/>
                <a:hlinkClick r:id="rId2"/>
              </a:rPr>
              <a:t>WVInvests</a:t>
            </a:r>
            <a:endParaRPr lang="en-US" dirty="0">
              <a:latin typeface="Arial"/>
              <a:cs typeface="Arial"/>
              <a:hlinkClick r:id="rId2"/>
            </a:endParaRPr>
          </a:p>
          <a:p>
            <a:pPr marL="671195" lvl="1" indent="-213995">
              <a:spcAft>
                <a:spcPts val="450"/>
              </a:spcAft>
              <a:buFont typeface="Arial" panose="020B0604020202020204" pitchFamily="34" charset="0"/>
              <a:buChar char="•"/>
            </a:pPr>
            <a:r>
              <a:rPr lang="en-US" dirty="0">
                <a:latin typeface="Arial"/>
                <a:cs typeface="Arial"/>
              </a:rPr>
              <a:t>Applicate in WVSAM – must have or create account</a:t>
            </a:r>
          </a:p>
          <a:p>
            <a:pPr marL="671195" lvl="1" indent="-213995">
              <a:spcAft>
                <a:spcPts val="450"/>
              </a:spcAft>
              <a:buFont typeface="Arial" panose="020B0604020202020204" pitchFamily="34" charset="0"/>
              <a:buChar char="•"/>
            </a:pPr>
            <a:r>
              <a:rPr lang="en-US" dirty="0">
                <a:latin typeface="Arial"/>
                <a:cs typeface="Arial"/>
              </a:rPr>
              <a:t>Opens October 1</a:t>
            </a:r>
          </a:p>
          <a:p>
            <a:pPr marL="671195" lvl="1" indent="-213995">
              <a:spcAft>
                <a:spcPts val="450"/>
              </a:spcAft>
              <a:buFont typeface="Arial" panose="020B0604020202020204" pitchFamily="34" charset="0"/>
              <a:buChar char="•"/>
            </a:pPr>
            <a:r>
              <a:rPr lang="en-US" dirty="0">
                <a:latin typeface="Arial"/>
                <a:cs typeface="Arial"/>
              </a:rPr>
              <a:t>April 15 priority deadline</a:t>
            </a:r>
          </a:p>
          <a:p>
            <a:pPr marL="213995" indent="-213995">
              <a:spcAft>
                <a:spcPts val="450"/>
              </a:spcAft>
              <a:buFont typeface="Arial" panose="020B0604020202020204" pitchFamily="34" charset="0"/>
              <a:buChar char="•"/>
            </a:pPr>
            <a:r>
              <a:rPr lang="en-US" dirty="0">
                <a:latin typeface="Arial"/>
                <a:cs typeface="Arial"/>
              </a:rPr>
              <a:t>Complete the FAFSA every year</a:t>
            </a:r>
          </a:p>
          <a:p>
            <a:pPr marL="213995" indent="-213995">
              <a:spcAft>
                <a:spcPts val="450"/>
              </a:spcAft>
              <a:buFont typeface="Arial" panose="020B0604020202020204" pitchFamily="34" charset="0"/>
              <a:buChar char="•"/>
            </a:pPr>
            <a:r>
              <a:rPr lang="en-US" dirty="0">
                <a:latin typeface="Arial"/>
                <a:cs typeface="Arial"/>
              </a:rPr>
              <a:t>For SUMMER through SPRING </a:t>
            </a:r>
          </a:p>
          <a:p>
            <a:pPr marL="213995" indent="-213995">
              <a:spcAft>
                <a:spcPts val="450"/>
              </a:spcAft>
              <a:buFont typeface="Arial" panose="020B0604020202020204" pitchFamily="34" charset="0"/>
              <a:buChar char="•"/>
            </a:pPr>
            <a:r>
              <a:rPr lang="en-US" dirty="0">
                <a:latin typeface="Arial"/>
                <a:cs typeface="Arial"/>
              </a:rPr>
              <a:t>One application per year</a:t>
            </a:r>
          </a:p>
          <a:p>
            <a:pPr marL="213995" indent="-213995">
              <a:spcAft>
                <a:spcPts val="450"/>
              </a:spcAft>
              <a:buFont typeface="Arial" panose="020B0604020202020204" pitchFamily="34" charset="0"/>
              <a:buChar char="•"/>
            </a:pPr>
            <a:endParaRPr lang="en-US" dirty="0">
              <a:latin typeface="Arial"/>
              <a:cs typeface="Arial"/>
            </a:endParaRPr>
          </a:p>
        </p:txBody>
      </p:sp>
      <p:pic>
        <p:nvPicPr>
          <p:cNvPr id="7" name="Picture 6" descr="Logo, company name&#10;&#10;Description automatically generated">
            <a:extLst>
              <a:ext uri="{FF2B5EF4-FFF2-40B4-BE49-F238E27FC236}">
                <a16:creationId xmlns:a16="http://schemas.microsoft.com/office/drawing/2014/main" id="{9D9CEFC5-0E42-4FED-A232-A78B73D29AA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16733" y="349886"/>
            <a:ext cx="3510534" cy="1500229"/>
          </a:xfrm>
          <a:prstGeom prst="rect">
            <a:avLst/>
          </a:prstGeom>
        </p:spPr>
      </p:pic>
    </p:spTree>
    <p:extLst>
      <p:ext uri="{BB962C8B-B14F-4D97-AF65-F5344CB8AC3E}">
        <p14:creationId xmlns:p14="http://schemas.microsoft.com/office/powerpoint/2010/main" val="260380028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56DAE86-76C0-4189-BD0E-7D6EDA5B1931}"/>
              </a:ext>
            </a:extLst>
          </p:cNvPr>
          <p:cNvSpPr txBox="1"/>
          <p:nvPr/>
        </p:nvSpPr>
        <p:spPr>
          <a:xfrm>
            <a:off x="824262" y="2294165"/>
            <a:ext cx="7764567" cy="4242187"/>
          </a:xfrm>
          <a:prstGeom prst="rect">
            <a:avLst/>
          </a:prstGeom>
          <a:noFill/>
        </p:spPr>
        <p:txBody>
          <a:bodyPr wrap="square" lIns="91440" tIns="45720" rIns="91440" bIns="45720" rtlCol="0" anchor="t">
            <a:spAutoFit/>
          </a:bodyPr>
          <a:lstStyle/>
          <a:p>
            <a:pPr>
              <a:spcAft>
                <a:spcPts val="450"/>
              </a:spcAft>
            </a:pPr>
            <a:r>
              <a:rPr lang="en-US" sz="2400" b="1" dirty="0">
                <a:latin typeface="Arial"/>
                <a:cs typeface="Arial"/>
              </a:rPr>
              <a:t>Eligibility Criteria</a:t>
            </a:r>
          </a:p>
          <a:p>
            <a:pPr marL="213995" indent="-213995">
              <a:spcAft>
                <a:spcPts val="450"/>
              </a:spcAft>
              <a:buFont typeface="Arial" panose="020B0604020202020204" pitchFamily="34" charset="0"/>
              <a:buChar char="•"/>
            </a:pPr>
            <a:r>
              <a:rPr lang="en-US" dirty="0">
                <a:latin typeface="Arial"/>
                <a:cs typeface="Arial"/>
              </a:rPr>
              <a:t>Legal resident of West Virginia for 12 months before applying</a:t>
            </a:r>
          </a:p>
          <a:p>
            <a:pPr marL="213995" indent="-213995">
              <a:spcAft>
                <a:spcPts val="450"/>
              </a:spcAft>
              <a:buFont typeface="Arial" panose="020B0604020202020204" pitchFamily="34" charset="0"/>
              <a:buChar char="•"/>
            </a:pPr>
            <a:r>
              <a:rPr lang="en-US" dirty="0">
                <a:latin typeface="Arial"/>
                <a:cs typeface="Arial"/>
              </a:rPr>
              <a:t>Have a high school diploma or equivalent</a:t>
            </a:r>
          </a:p>
          <a:p>
            <a:pPr marL="213995" indent="-213995">
              <a:spcAft>
                <a:spcPts val="450"/>
              </a:spcAft>
              <a:buFont typeface="Arial" panose="020B0604020202020204" pitchFamily="34" charset="0"/>
              <a:buChar char="•"/>
            </a:pPr>
            <a:r>
              <a:rPr lang="en-US" dirty="0">
                <a:latin typeface="Arial"/>
                <a:cs typeface="Arial"/>
              </a:rPr>
              <a:t>Not</a:t>
            </a:r>
            <a:r>
              <a:rPr lang="en-US" dirty="0">
                <a:latin typeface="Arial"/>
                <a:ea typeface="+mn-lt"/>
                <a:cs typeface="+mn-lt"/>
              </a:rPr>
              <a:t> be in default on a federal student loan</a:t>
            </a:r>
            <a:endParaRPr lang="en-US" dirty="0">
              <a:latin typeface="Arial"/>
              <a:cs typeface="Arial"/>
            </a:endParaRPr>
          </a:p>
          <a:p>
            <a:pPr marL="213995" indent="-213995">
              <a:spcAft>
                <a:spcPts val="450"/>
              </a:spcAft>
              <a:buFont typeface="Arial" panose="020B0604020202020204" pitchFamily="34" charset="0"/>
              <a:buChar char="•"/>
            </a:pPr>
            <a:r>
              <a:rPr lang="en-US" dirty="0">
                <a:latin typeface="Arial"/>
                <a:cs typeface="Calibri"/>
              </a:rPr>
              <a:t>Be U.S. citizen or eligible non-citizen</a:t>
            </a:r>
          </a:p>
          <a:p>
            <a:pPr marL="213995" indent="-213995">
              <a:spcAft>
                <a:spcPts val="450"/>
              </a:spcAft>
              <a:buFont typeface="Arial" panose="020B0604020202020204" pitchFamily="34" charset="0"/>
              <a:buChar char="•"/>
            </a:pPr>
            <a:r>
              <a:rPr lang="en-US" dirty="0">
                <a:latin typeface="Arial"/>
                <a:cs typeface="Arial"/>
              </a:rPr>
              <a:t>Cannot already have a college degree (Associates or higher) or have attempted 90 or more credit hours</a:t>
            </a:r>
          </a:p>
          <a:p>
            <a:pPr marL="213995" indent="-213995">
              <a:spcAft>
                <a:spcPts val="450"/>
              </a:spcAft>
              <a:buFont typeface="Arial" panose="020B0604020202020204" pitchFamily="34" charset="0"/>
              <a:buChar char="•"/>
            </a:pPr>
            <a:r>
              <a:rPr lang="en-US" dirty="0">
                <a:latin typeface="Arial"/>
                <a:cs typeface="Calibri"/>
              </a:rPr>
              <a:t>Be enrolled in an eligible major at a participating institution</a:t>
            </a:r>
          </a:p>
          <a:p>
            <a:pPr marL="213995" indent="-213995">
              <a:spcAft>
                <a:spcPts val="450"/>
              </a:spcAft>
              <a:buFont typeface="Arial" panose="020B0604020202020204" pitchFamily="34" charset="0"/>
              <a:buChar char="•"/>
            </a:pPr>
            <a:r>
              <a:rPr lang="en-US" dirty="0">
                <a:latin typeface="Arial"/>
                <a:cs typeface="Calibri"/>
              </a:rPr>
              <a:t>Must maintain SAP</a:t>
            </a:r>
          </a:p>
          <a:p>
            <a:pPr>
              <a:spcAft>
                <a:spcPts val="450"/>
              </a:spcAft>
            </a:pPr>
            <a:r>
              <a:rPr lang="en-US" sz="2400" b="1" dirty="0">
                <a:latin typeface="Arial"/>
                <a:cs typeface="Calibri"/>
              </a:rPr>
              <a:t>Renewal</a:t>
            </a:r>
            <a:endParaRPr lang="en-US" b="1" dirty="0">
              <a:latin typeface="Arial"/>
              <a:cs typeface="Calibri"/>
            </a:endParaRPr>
          </a:p>
          <a:p>
            <a:pPr marL="285750" indent="-285750">
              <a:spcAft>
                <a:spcPts val="450"/>
              </a:spcAft>
              <a:buFont typeface="Arial"/>
              <a:buChar char="•"/>
            </a:pPr>
            <a:r>
              <a:rPr lang="en-US" dirty="0">
                <a:latin typeface="Arial"/>
                <a:ea typeface="+mn-lt"/>
                <a:cs typeface="+mn-lt"/>
              </a:rPr>
              <a:t>All of the above </a:t>
            </a:r>
            <a:endParaRPr lang="en-US" dirty="0">
              <a:latin typeface="Arial"/>
              <a:cs typeface="Calibri" panose="020F0502020204030204"/>
            </a:endParaRPr>
          </a:p>
          <a:p>
            <a:pPr marL="285750" indent="-285750">
              <a:spcAft>
                <a:spcPts val="450"/>
              </a:spcAft>
              <a:buFont typeface="Arial"/>
              <a:buChar char="•"/>
            </a:pPr>
            <a:r>
              <a:rPr lang="en-US" dirty="0">
                <a:latin typeface="Arial"/>
                <a:cs typeface="Calibri" panose="020F0502020204030204"/>
              </a:rPr>
              <a:t>2.0 </a:t>
            </a:r>
            <a:r>
              <a:rPr lang="en-US" dirty="0" err="1">
                <a:latin typeface="Arial"/>
                <a:cs typeface="Calibri" panose="020F0502020204030204"/>
              </a:rPr>
              <a:t>gpa</a:t>
            </a:r>
            <a:endParaRPr lang="en-US" dirty="0">
              <a:latin typeface="Arial"/>
              <a:cs typeface="Calibri" panose="020F0502020204030204"/>
            </a:endParaRPr>
          </a:p>
        </p:txBody>
      </p:sp>
      <p:pic>
        <p:nvPicPr>
          <p:cNvPr id="7" name="Picture 6" descr="Logo, company name&#10;&#10;Description automatically generated">
            <a:extLst>
              <a:ext uri="{FF2B5EF4-FFF2-40B4-BE49-F238E27FC236}">
                <a16:creationId xmlns:a16="http://schemas.microsoft.com/office/drawing/2014/main" id="{9D9CEFC5-0E42-4FED-A232-A78B73D29AA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16733" y="349886"/>
            <a:ext cx="3510534" cy="1500229"/>
          </a:xfrm>
          <a:prstGeom prst="rect">
            <a:avLst/>
          </a:prstGeom>
        </p:spPr>
      </p:pic>
    </p:spTree>
    <p:extLst>
      <p:ext uri="{BB962C8B-B14F-4D97-AF65-F5344CB8AC3E}">
        <p14:creationId xmlns:p14="http://schemas.microsoft.com/office/powerpoint/2010/main" val="275591527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56DAE86-76C0-4189-BD0E-7D6EDA5B1931}"/>
              </a:ext>
            </a:extLst>
          </p:cNvPr>
          <p:cNvSpPr txBox="1"/>
          <p:nvPr/>
        </p:nvSpPr>
        <p:spPr>
          <a:xfrm>
            <a:off x="824262" y="2294165"/>
            <a:ext cx="7764567" cy="4519186"/>
          </a:xfrm>
          <a:prstGeom prst="rect">
            <a:avLst/>
          </a:prstGeom>
          <a:noFill/>
        </p:spPr>
        <p:txBody>
          <a:bodyPr wrap="square" lIns="91440" tIns="45720" rIns="91440" bIns="45720" rtlCol="0" anchor="t">
            <a:spAutoFit/>
          </a:bodyPr>
          <a:lstStyle/>
          <a:p>
            <a:pPr>
              <a:spcAft>
                <a:spcPts val="450"/>
              </a:spcAft>
            </a:pPr>
            <a:r>
              <a:rPr lang="en-US" sz="2400" b="1" dirty="0">
                <a:latin typeface="Arial"/>
                <a:cs typeface="Arial"/>
              </a:rPr>
              <a:t>Awards</a:t>
            </a:r>
            <a:endParaRPr lang="en-US" b="1" dirty="0">
              <a:latin typeface="Arial"/>
              <a:cs typeface="Arial"/>
            </a:endParaRPr>
          </a:p>
          <a:p>
            <a:pPr marL="213995" indent="-213995">
              <a:spcAft>
                <a:spcPts val="450"/>
              </a:spcAft>
              <a:buFont typeface="Arial" panose="020B0604020202020204" pitchFamily="34" charset="0"/>
              <a:buChar char="•"/>
            </a:pPr>
            <a:r>
              <a:rPr lang="en-US" dirty="0">
                <a:latin typeface="Arial"/>
                <a:cs typeface="Arial"/>
              </a:rPr>
              <a:t>Last-dollar-in program </a:t>
            </a:r>
          </a:p>
          <a:p>
            <a:pPr marL="671195" lvl="1" indent="-213995">
              <a:spcAft>
                <a:spcPts val="450"/>
              </a:spcAft>
              <a:buFont typeface="Arial" panose="020B0604020202020204" pitchFamily="34" charset="0"/>
              <a:buChar char="•"/>
            </a:pPr>
            <a:r>
              <a:rPr lang="en-US" sz="1600" dirty="0">
                <a:latin typeface="Arial"/>
                <a:cs typeface="Arial"/>
              </a:rPr>
              <a:t>Pays after certain other aid has been applied or calculated toward applicable charges</a:t>
            </a:r>
          </a:p>
          <a:p>
            <a:pPr marL="213995" indent="-213995">
              <a:spcAft>
                <a:spcPts val="450"/>
              </a:spcAft>
              <a:buFont typeface="Arial" panose="020B0604020202020204" pitchFamily="34" charset="0"/>
              <a:buChar char="•"/>
            </a:pPr>
            <a:r>
              <a:rPr lang="en-US" dirty="0">
                <a:latin typeface="Arial"/>
                <a:cs typeface="Arial"/>
              </a:rPr>
              <a:t>Pays toward tuition, mandatory fees, and approved academic program fees.</a:t>
            </a:r>
            <a:endParaRPr lang="en-US" dirty="0"/>
          </a:p>
          <a:p>
            <a:pPr marL="671195" lvl="1" indent="-213995">
              <a:spcAft>
                <a:spcPts val="450"/>
              </a:spcAft>
              <a:buFont typeface="Arial" panose="020B0604020202020204" pitchFamily="34" charset="0"/>
              <a:buChar char="•"/>
            </a:pPr>
            <a:r>
              <a:rPr lang="en-US" sz="1600" dirty="0">
                <a:latin typeface="Arial"/>
                <a:cs typeface="Arial"/>
              </a:rPr>
              <a:t>Academic program fees coverage at CTCs started 2021-22</a:t>
            </a:r>
          </a:p>
          <a:p>
            <a:pPr marL="671195" lvl="1" indent="-213995">
              <a:spcAft>
                <a:spcPts val="450"/>
              </a:spcAft>
              <a:buFont typeface="Arial" panose="020B0604020202020204" pitchFamily="34" charset="0"/>
              <a:buChar char="•"/>
            </a:pPr>
            <a:r>
              <a:rPr lang="en-US" sz="1600" dirty="0">
                <a:latin typeface="Arial"/>
                <a:cs typeface="Arial"/>
              </a:rPr>
              <a:t>Fees approved by WVCTCS</a:t>
            </a:r>
          </a:p>
          <a:p>
            <a:pPr marL="671195" lvl="1" indent="-213995">
              <a:spcAft>
                <a:spcPts val="450"/>
              </a:spcAft>
              <a:buFont typeface="Arial" panose="020B0604020202020204" pitchFamily="34" charset="0"/>
              <a:buChar char="•"/>
            </a:pPr>
            <a:r>
              <a:rPr lang="en-US" sz="1600" dirty="0">
                <a:latin typeface="Arial"/>
                <a:cs typeface="Arial"/>
              </a:rPr>
              <a:t>Does not cover other non-approved fees, books, supplies, etc. </a:t>
            </a:r>
          </a:p>
          <a:p>
            <a:pPr marL="213995" indent="-213995">
              <a:spcAft>
                <a:spcPts val="450"/>
              </a:spcAft>
              <a:buFont typeface="Arial" panose="020B0604020202020204" pitchFamily="34" charset="0"/>
              <a:buChar char="•"/>
            </a:pPr>
            <a:r>
              <a:rPr lang="en-US" dirty="0">
                <a:latin typeface="Arial"/>
                <a:cs typeface="Arial"/>
              </a:rPr>
              <a:t>Because last-dollar, may be eligible but doesn’t have remaining charges Invests can pay toward.</a:t>
            </a:r>
          </a:p>
          <a:p>
            <a:pPr marL="213995" indent="-213995">
              <a:spcAft>
                <a:spcPts val="450"/>
              </a:spcAft>
              <a:buFont typeface="Arial" panose="020B0604020202020204" pitchFamily="34" charset="0"/>
              <a:buChar char="•"/>
            </a:pPr>
            <a:endParaRPr lang="en-US" sz="1600" dirty="0">
              <a:latin typeface="Arial"/>
              <a:cs typeface="Arial"/>
            </a:endParaRPr>
          </a:p>
          <a:p>
            <a:pPr marL="213995" indent="-213995">
              <a:spcAft>
                <a:spcPts val="450"/>
              </a:spcAft>
              <a:buFont typeface="Arial" panose="020B0604020202020204" pitchFamily="34" charset="0"/>
              <a:buChar char="•"/>
            </a:pPr>
            <a:endParaRPr lang="en-US" dirty="0">
              <a:latin typeface="Arial"/>
              <a:cs typeface="Arial"/>
            </a:endParaRPr>
          </a:p>
          <a:p>
            <a:pPr marL="213995" indent="-213995">
              <a:spcAft>
                <a:spcPts val="450"/>
              </a:spcAft>
              <a:buFont typeface="Arial" panose="020B0604020202020204" pitchFamily="34" charset="0"/>
              <a:buChar char="•"/>
            </a:pPr>
            <a:endParaRPr lang="en-US" dirty="0">
              <a:latin typeface="Arial"/>
              <a:cs typeface="Arial"/>
            </a:endParaRPr>
          </a:p>
        </p:txBody>
      </p:sp>
      <p:pic>
        <p:nvPicPr>
          <p:cNvPr id="7" name="Picture 6" descr="Logo, company name&#10;&#10;Description automatically generated">
            <a:extLst>
              <a:ext uri="{FF2B5EF4-FFF2-40B4-BE49-F238E27FC236}">
                <a16:creationId xmlns:a16="http://schemas.microsoft.com/office/drawing/2014/main" id="{9D9CEFC5-0E42-4FED-A232-A78B73D29AA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16733" y="349886"/>
            <a:ext cx="3510534" cy="1500229"/>
          </a:xfrm>
          <a:prstGeom prst="rect">
            <a:avLst/>
          </a:prstGeom>
        </p:spPr>
      </p:pic>
    </p:spTree>
    <p:extLst>
      <p:ext uri="{BB962C8B-B14F-4D97-AF65-F5344CB8AC3E}">
        <p14:creationId xmlns:p14="http://schemas.microsoft.com/office/powerpoint/2010/main" val="214316621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56DAE86-76C0-4189-BD0E-7D6EDA5B1931}"/>
              </a:ext>
            </a:extLst>
          </p:cNvPr>
          <p:cNvSpPr txBox="1"/>
          <p:nvPr/>
        </p:nvSpPr>
        <p:spPr>
          <a:xfrm>
            <a:off x="824262" y="2294165"/>
            <a:ext cx="7764567" cy="4183196"/>
          </a:xfrm>
          <a:prstGeom prst="rect">
            <a:avLst/>
          </a:prstGeom>
          <a:noFill/>
        </p:spPr>
        <p:txBody>
          <a:bodyPr wrap="square" lIns="91440" tIns="45720" rIns="91440" bIns="45720" rtlCol="0" anchor="t">
            <a:spAutoFit/>
          </a:bodyPr>
          <a:lstStyle/>
          <a:p>
            <a:pPr>
              <a:spcAft>
                <a:spcPts val="450"/>
              </a:spcAft>
            </a:pPr>
            <a:r>
              <a:rPr lang="en-US" sz="2400" b="1" dirty="0">
                <a:latin typeface="Arial"/>
                <a:cs typeface="Arial"/>
              </a:rPr>
              <a:t>Awards</a:t>
            </a:r>
            <a:endParaRPr lang="en-US" b="1" dirty="0">
              <a:latin typeface="Arial"/>
              <a:cs typeface="Arial"/>
            </a:endParaRPr>
          </a:p>
          <a:p>
            <a:pPr marL="213995" indent="-213995">
              <a:spcAft>
                <a:spcPts val="450"/>
              </a:spcAft>
              <a:buFont typeface="Arial" panose="020B0604020202020204" pitchFamily="34" charset="0"/>
              <a:buChar char="•"/>
            </a:pPr>
            <a:r>
              <a:rPr lang="en-US" dirty="0">
                <a:latin typeface="Arial"/>
                <a:cs typeface="Arial"/>
              </a:rPr>
              <a:t>Financial aid offices calculate award amounts</a:t>
            </a:r>
            <a:endParaRPr lang="en-US" dirty="0"/>
          </a:p>
          <a:p>
            <a:pPr marL="213995" indent="-213995">
              <a:spcAft>
                <a:spcPts val="450"/>
              </a:spcAft>
              <a:buFont typeface="Arial" panose="020B0604020202020204" pitchFamily="34" charset="0"/>
              <a:buChar char="•"/>
            </a:pPr>
            <a:endParaRPr lang="en-US" dirty="0">
              <a:latin typeface="Arial"/>
              <a:cs typeface="Arial"/>
            </a:endParaRPr>
          </a:p>
          <a:p>
            <a:pPr>
              <a:spcAft>
                <a:spcPts val="450"/>
              </a:spcAft>
            </a:pPr>
            <a:r>
              <a:rPr lang="en-US" dirty="0">
                <a:latin typeface="Arial"/>
                <a:cs typeface="Arial"/>
              </a:rPr>
              <a:t>   Tuition, mandatory fees and approved academic program fees</a:t>
            </a:r>
          </a:p>
          <a:p>
            <a:pPr>
              <a:spcAft>
                <a:spcPts val="450"/>
              </a:spcAft>
            </a:pPr>
            <a:r>
              <a:rPr lang="en-US" dirty="0">
                <a:latin typeface="Arial"/>
                <a:cs typeface="Arial"/>
              </a:rPr>
              <a:t>-  Federal Grants (Pell, SEOG, other federal funded non-loan programs*)</a:t>
            </a:r>
          </a:p>
          <a:p>
            <a:pPr>
              <a:spcAft>
                <a:spcPts val="450"/>
              </a:spcAft>
            </a:pPr>
            <a:r>
              <a:rPr lang="en-US" dirty="0">
                <a:latin typeface="Arial"/>
                <a:cs typeface="Arial"/>
              </a:rPr>
              <a:t>-  State financial aid eligible for </a:t>
            </a:r>
            <a:r>
              <a:rPr lang="en-US" sz="1600" dirty="0">
                <a:latin typeface="Arial"/>
                <a:cs typeface="Arial"/>
              </a:rPr>
              <a:t>(Promise, WV Higher Education Grant, HEAPS)</a:t>
            </a:r>
          </a:p>
          <a:p>
            <a:pPr>
              <a:spcAft>
                <a:spcPts val="450"/>
              </a:spcAft>
            </a:pPr>
            <a:r>
              <a:rPr lang="en-US" dirty="0">
                <a:latin typeface="Arial"/>
                <a:cs typeface="Arial"/>
              </a:rPr>
              <a:t>-  Tuition waivers</a:t>
            </a:r>
          </a:p>
          <a:p>
            <a:pPr>
              <a:spcAft>
                <a:spcPts val="450"/>
              </a:spcAft>
            </a:pPr>
            <a:endParaRPr lang="en-US" dirty="0">
              <a:latin typeface="Arial"/>
              <a:cs typeface="Arial"/>
            </a:endParaRPr>
          </a:p>
          <a:p>
            <a:pPr>
              <a:spcAft>
                <a:spcPts val="450"/>
              </a:spcAft>
            </a:pPr>
            <a:r>
              <a:rPr lang="en-US" dirty="0">
                <a:latin typeface="Arial"/>
                <a:cs typeface="Arial"/>
              </a:rPr>
              <a:t>=  WV Invests Grant award amount (no cents – round down)</a:t>
            </a:r>
          </a:p>
          <a:p>
            <a:pPr marL="213995" indent="-213995">
              <a:spcAft>
                <a:spcPts val="450"/>
              </a:spcAft>
              <a:buFont typeface="Arial" panose="020B0604020202020204" pitchFamily="34" charset="0"/>
              <a:buChar char="•"/>
            </a:pPr>
            <a:endParaRPr lang="en-US" dirty="0">
              <a:latin typeface="Arial"/>
              <a:cs typeface="Arial"/>
            </a:endParaRPr>
          </a:p>
          <a:p>
            <a:pPr>
              <a:spcAft>
                <a:spcPts val="450"/>
              </a:spcAft>
            </a:pPr>
            <a:r>
              <a:rPr lang="en-US" sz="1600" dirty="0">
                <a:latin typeface="Arial"/>
                <a:cs typeface="Arial"/>
              </a:rPr>
              <a:t>*Effective 2022-23 (summer 2022) expanded federal beyond Pell and SEOG</a:t>
            </a:r>
          </a:p>
          <a:p>
            <a:pPr marL="213995" indent="-213995">
              <a:spcAft>
                <a:spcPts val="450"/>
              </a:spcAft>
              <a:buFont typeface="Arial" panose="020B0604020202020204" pitchFamily="34" charset="0"/>
              <a:buChar char="•"/>
            </a:pPr>
            <a:endParaRPr lang="en-US" dirty="0">
              <a:latin typeface="Arial"/>
              <a:cs typeface="Arial"/>
            </a:endParaRPr>
          </a:p>
        </p:txBody>
      </p:sp>
      <p:pic>
        <p:nvPicPr>
          <p:cNvPr id="7" name="Picture 6" descr="Logo, company name&#10;&#10;Description automatically generated">
            <a:extLst>
              <a:ext uri="{FF2B5EF4-FFF2-40B4-BE49-F238E27FC236}">
                <a16:creationId xmlns:a16="http://schemas.microsoft.com/office/drawing/2014/main" id="{9D9CEFC5-0E42-4FED-A232-A78B73D29AA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16733" y="349886"/>
            <a:ext cx="3510534" cy="1500229"/>
          </a:xfrm>
          <a:prstGeom prst="rect">
            <a:avLst/>
          </a:prstGeom>
        </p:spPr>
      </p:pic>
      <p:cxnSp>
        <p:nvCxnSpPr>
          <p:cNvPr id="8" name="Straight Arrow Connector 7">
            <a:extLst>
              <a:ext uri="{FF2B5EF4-FFF2-40B4-BE49-F238E27FC236}">
                <a16:creationId xmlns:a16="http://schemas.microsoft.com/office/drawing/2014/main" id="{DA53572F-2789-4520-B552-176DA396204C}"/>
              </a:ext>
            </a:extLst>
          </p:cNvPr>
          <p:cNvCxnSpPr/>
          <p:nvPr/>
        </p:nvCxnSpPr>
        <p:spPr>
          <a:xfrm flipV="1">
            <a:off x="886492" y="4822503"/>
            <a:ext cx="3575764" cy="8895"/>
          </a:xfrm>
          <a:prstGeom prst="straightConnector1">
            <a:avLst/>
          </a:prstGeom>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58829991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CBDBD92-85F0-BEC2-AD45-A53C36E20042}"/>
              </a:ext>
            </a:extLst>
          </p:cNvPr>
          <p:cNvSpPr>
            <a:spLocks noGrp="1"/>
          </p:cNvSpPr>
          <p:nvPr>
            <p:ph idx="1"/>
          </p:nvPr>
        </p:nvSpPr>
        <p:spPr>
          <a:xfrm>
            <a:off x="628650" y="2133599"/>
            <a:ext cx="7886700" cy="4043363"/>
          </a:xfrm>
        </p:spPr>
        <p:txBody>
          <a:bodyPr/>
          <a:lstStyle/>
          <a:p>
            <a:pPr marL="0" indent="0">
              <a:buNone/>
            </a:pPr>
            <a:r>
              <a:rPr lang="en-US" sz="2400" b="1" dirty="0">
                <a:latin typeface="Arial"/>
                <a:cs typeface="Arial"/>
              </a:rPr>
              <a:t>Report in FAMS</a:t>
            </a:r>
          </a:p>
          <a:p>
            <a:r>
              <a:rPr lang="en-US" sz="1800" dirty="0">
                <a:latin typeface="Arial"/>
                <a:cs typeface="Arial"/>
              </a:rPr>
              <a:t>WIN[</a:t>
            </a:r>
            <a:r>
              <a:rPr lang="en-US" sz="1800" dirty="0" err="1">
                <a:latin typeface="Arial"/>
                <a:cs typeface="Arial"/>
              </a:rPr>
              <a:t>WIN_Promise_Award_HEPG_Elig</a:t>
            </a:r>
            <a:r>
              <a:rPr lang="en-US" sz="1800" dirty="0">
                <a:latin typeface="Arial"/>
                <a:cs typeface="Arial"/>
              </a:rPr>
              <a:t>]</a:t>
            </a:r>
          </a:p>
          <a:p>
            <a:pPr lvl="1"/>
            <a:endParaRPr lang="en-US" sz="1600" dirty="0">
              <a:latin typeface="Arial"/>
              <a:cs typeface="Arial"/>
            </a:endParaRPr>
          </a:p>
          <a:p>
            <a:pPr lvl="1"/>
            <a:r>
              <a:rPr lang="en-US" sz="1600" dirty="0">
                <a:latin typeface="Arial"/>
                <a:cs typeface="Arial"/>
              </a:rPr>
              <a:t>Identifies </a:t>
            </a:r>
            <a:r>
              <a:rPr lang="en-US" sz="1600">
                <a:latin typeface="Arial"/>
                <a:cs typeface="Arial"/>
              </a:rPr>
              <a:t>applicants eligible </a:t>
            </a:r>
            <a:r>
              <a:rPr lang="en-US" sz="1600" dirty="0">
                <a:latin typeface="Arial"/>
                <a:cs typeface="Arial"/>
              </a:rPr>
              <a:t>for WVHEG or has ever been awarded for Promise</a:t>
            </a:r>
          </a:p>
          <a:p>
            <a:pPr lvl="2"/>
            <a:r>
              <a:rPr lang="en-US" sz="1300" dirty="0">
                <a:latin typeface="Arial"/>
                <a:cs typeface="Arial"/>
              </a:rPr>
              <a:t>Shows applicants that are on your WVHEG and Promise rosters but also those that are not on your roster</a:t>
            </a:r>
          </a:p>
          <a:p>
            <a:pPr lvl="1"/>
            <a:endParaRPr lang="en-US" sz="1600" dirty="0">
              <a:latin typeface="Arial"/>
              <a:cs typeface="Arial"/>
            </a:endParaRPr>
          </a:p>
          <a:p>
            <a:pPr lvl="1"/>
            <a:r>
              <a:rPr lang="en-US" sz="1600" dirty="0">
                <a:latin typeface="Arial"/>
                <a:cs typeface="Arial"/>
              </a:rPr>
              <a:t>Lists by FAFSA year which matches application year for WV Invests</a:t>
            </a:r>
          </a:p>
          <a:p>
            <a:pPr lvl="1"/>
            <a:endParaRPr lang="en-US" sz="1600" dirty="0">
              <a:latin typeface="Arial"/>
              <a:cs typeface="Arial"/>
            </a:endParaRPr>
          </a:p>
          <a:p>
            <a:pPr lvl="1"/>
            <a:r>
              <a:rPr lang="en-US" sz="1600" dirty="0">
                <a:latin typeface="Arial"/>
                <a:cs typeface="Arial"/>
              </a:rPr>
              <a:t>Should always review when reconciling for the term and review prior to closing</a:t>
            </a:r>
          </a:p>
          <a:p>
            <a:pPr lvl="1"/>
            <a:endParaRPr lang="en-US" sz="1300" dirty="0">
              <a:latin typeface="Arial"/>
              <a:cs typeface="Arial"/>
            </a:endParaRPr>
          </a:p>
          <a:p>
            <a:pPr lvl="1"/>
            <a:endParaRPr lang="en-US" sz="1600" dirty="0">
              <a:latin typeface="Arial"/>
              <a:cs typeface="Arial"/>
            </a:endParaRPr>
          </a:p>
          <a:p>
            <a:pPr marL="342900" lvl="1" indent="0">
              <a:buNone/>
            </a:pPr>
            <a:endParaRPr lang="en-US" sz="1700" dirty="0"/>
          </a:p>
          <a:p>
            <a:pPr marL="0" indent="0">
              <a:buNone/>
            </a:pPr>
            <a:endParaRPr lang="en-US" dirty="0"/>
          </a:p>
        </p:txBody>
      </p:sp>
      <p:pic>
        <p:nvPicPr>
          <p:cNvPr id="4" name="Picture 3" descr="Logo, company name&#10;&#10;Description automatically generated">
            <a:extLst>
              <a:ext uri="{FF2B5EF4-FFF2-40B4-BE49-F238E27FC236}">
                <a16:creationId xmlns:a16="http://schemas.microsoft.com/office/drawing/2014/main" id="{4AD684BA-7F7D-FE52-331F-35159B1477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16733" y="349886"/>
            <a:ext cx="3510534" cy="1500229"/>
          </a:xfrm>
          <a:prstGeom prst="rect">
            <a:avLst/>
          </a:prstGeom>
        </p:spPr>
      </p:pic>
    </p:spTree>
    <p:extLst>
      <p:ext uri="{BB962C8B-B14F-4D97-AF65-F5344CB8AC3E}">
        <p14:creationId xmlns:p14="http://schemas.microsoft.com/office/powerpoint/2010/main" val="2100496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3D27206-1331-3621-A34A-D7508AEC9DE7}"/>
              </a:ext>
            </a:extLst>
          </p:cNvPr>
          <p:cNvPicPr>
            <a:picLocks noChangeAspect="1"/>
          </p:cNvPicPr>
          <p:nvPr/>
        </p:nvPicPr>
        <p:blipFill>
          <a:blip r:embed="rId2"/>
          <a:stretch>
            <a:fillRect/>
          </a:stretch>
        </p:blipFill>
        <p:spPr>
          <a:xfrm>
            <a:off x="2209800" y="2057400"/>
            <a:ext cx="4296375" cy="466790"/>
          </a:xfrm>
          <a:prstGeom prst="rect">
            <a:avLst/>
          </a:prstGeom>
        </p:spPr>
      </p:pic>
      <p:pic>
        <p:nvPicPr>
          <p:cNvPr id="5" name="Picture 4">
            <a:extLst>
              <a:ext uri="{FF2B5EF4-FFF2-40B4-BE49-F238E27FC236}">
                <a16:creationId xmlns:a16="http://schemas.microsoft.com/office/drawing/2014/main" id="{F0769065-0C10-ADBC-750B-169458DEA29F}"/>
              </a:ext>
            </a:extLst>
          </p:cNvPr>
          <p:cNvPicPr>
            <a:picLocks noChangeAspect="1"/>
          </p:cNvPicPr>
          <p:nvPr/>
        </p:nvPicPr>
        <p:blipFill>
          <a:blip r:embed="rId3"/>
          <a:stretch>
            <a:fillRect/>
          </a:stretch>
        </p:blipFill>
        <p:spPr>
          <a:xfrm>
            <a:off x="4876800" y="2524190"/>
            <a:ext cx="1543265" cy="2257740"/>
          </a:xfrm>
          <a:prstGeom prst="rect">
            <a:avLst/>
          </a:prstGeom>
        </p:spPr>
      </p:pic>
      <p:pic>
        <p:nvPicPr>
          <p:cNvPr id="6" name="Picture 5" descr="Logo, company name&#10;&#10;Description automatically generated">
            <a:extLst>
              <a:ext uri="{FF2B5EF4-FFF2-40B4-BE49-F238E27FC236}">
                <a16:creationId xmlns:a16="http://schemas.microsoft.com/office/drawing/2014/main" id="{72E44ECF-D71E-0560-6AFD-C572B02C859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16733" y="349886"/>
            <a:ext cx="3510534" cy="1500229"/>
          </a:xfrm>
          <a:prstGeom prst="rect">
            <a:avLst/>
          </a:prstGeom>
        </p:spPr>
      </p:pic>
    </p:spTree>
    <p:extLst>
      <p:ext uri="{BB962C8B-B14F-4D97-AF65-F5344CB8AC3E}">
        <p14:creationId xmlns:p14="http://schemas.microsoft.com/office/powerpoint/2010/main" val="38221635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56DAE86-76C0-4189-BD0E-7D6EDA5B1931}"/>
              </a:ext>
            </a:extLst>
          </p:cNvPr>
          <p:cNvSpPr txBox="1"/>
          <p:nvPr/>
        </p:nvSpPr>
        <p:spPr>
          <a:xfrm>
            <a:off x="824262" y="2294165"/>
            <a:ext cx="7764567" cy="3308598"/>
          </a:xfrm>
          <a:prstGeom prst="rect">
            <a:avLst/>
          </a:prstGeom>
          <a:noFill/>
        </p:spPr>
        <p:txBody>
          <a:bodyPr wrap="square" lIns="91440" tIns="45720" rIns="91440" bIns="45720" rtlCol="0" anchor="t">
            <a:spAutoFit/>
          </a:bodyPr>
          <a:lstStyle/>
          <a:p>
            <a:pPr>
              <a:spcAft>
                <a:spcPts val="450"/>
              </a:spcAft>
            </a:pPr>
            <a:r>
              <a:rPr lang="en-US" sz="2400" b="1" dirty="0">
                <a:latin typeface="Arial"/>
                <a:cs typeface="Arial"/>
              </a:rPr>
              <a:t>Student Requirements, if eligible</a:t>
            </a:r>
          </a:p>
          <a:p>
            <a:pPr marL="213995" indent="-213995">
              <a:spcAft>
                <a:spcPts val="450"/>
              </a:spcAft>
              <a:buFont typeface="Arial" panose="020B0604020202020204" pitchFamily="34" charset="0"/>
              <a:buChar char="•"/>
            </a:pPr>
            <a:r>
              <a:rPr lang="en-US" dirty="0">
                <a:latin typeface="Arial"/>
                <a:cs typeface="Arial"/>
              </a:rPr>
              <a:t>Enroll at </a:t>
            </a:r>
            <a:r>
              <a:rPr lang="en-US">
                <a:latin typeface="Arial"/>
                <a:cs typeface="Arial"/>
              </a:rPr>
              <a:t>least half-time</a:t>
            </a:r>
            <a:endParaRPr lang="en-US" dirty="0">
              <a:latin typeface="Arial"/>
              <a:cs typeface="Arial"/>
            </a:endParaRPr>
          </a:p>
          <a:p>
            <a:pPr marL="213995" indent="-213995">
              <a:spcAft>
                <a:spcPts val="450"/>
              </a:spcAft>
              <a:buFont typeface="Arial" panose="020B0604020202020204" pitchFamily="34" charset="0"/>
              <a:buChar char="•"/>
            </a:pPr>
            <a:r>
              <a:rPr lang="en-US" dirty="0">
                <a:latin typeface="Arial"/>
                <a:cs typeface="Arial"/>
              </a:rPr>
              <a:t>Pay for and take a drug screen during 60 days prior to first term eligible in each academic year through approved process</a:t>
            </a:r>
          </a:p>
          <a:p>
            <a:pPr marL="213995" indent="-213995">
              <a:spcAft>
                <a:spcPts val="450"/>
              </a:spcAft>
              <a:buFont typeface="Arial" panose="020B0604020202020204" pitchFamily="34" charset="0"/>
              <a:buChar char="•"/>
            </a:pPr>
            <a:r>
              <a:rPr lang="en-US" dirty="0">
                <a:latin typeface="Arial"/>
                <a:cs typeface="Arial"/>
              </a:rPr>
              <a:t>Complete a Promissory Note each year</a:t>
            </a:r>
          </a:p>
          <a:p>
            <a:pPr marL="213995" indent="-213995">
              <a:spcAft>
                <a:spcPts val="450"/>
              </a:spcAft>
              <a:buFont typeface="Arial" panose="020B0604020202020204" pitchFamily="34" charset="0"/>
              <a:buChar char="•"/>
            </a:pPr>
            <a:r>
              <a:rPr lang="en-US" dirty="0">
                <a:latin typeface="Arial"/>
                <a:cs typeface="Arial"/>
              </a:rPr>
              <a:t>Complete 2 hours of community service during each term in which funding is received as approved by the college</a:t>
            </a:r>
          </a:p>
          <a:p>
            <a:pPr marL="213995" indent="-213995">
              <a:spcAft>
                <a:spcPts val="450"/>
              </a:spcAft>
              <a:buFont typeface="Arial" panose="020B0604020202020204" pitchFamily="34" charset="0"/>
              <a:buChar char="•"/>
            </a:pPr>
            <a:r>
              <a:rPr lang="en-US" dirty="0">
                <a:latin typeface="Arial"/>
                <a:cs typeface="Arial"/>
              </a:rPr>
              <a:t>Must live in WV for 2 years or must pay back the funds </a:t>
            </a:r>
            <a:r>
              <a:rPr lang="en-US" i="1" dirty="0">
                <a:latin typeface="Arial"/>
                <a:cs typeface="Arial"/>
              </a:rPr>
              <a:t>after</a:t>
            </a:r>
            <a:r>
              <a:rPr lang="en-US" dirty="0">
                <a:latin typeface="Arial"/>
                <a:cs typeface="Arial"/>
              </a:rPr>
              <a:t> dropping below half-time enrollment</a:t>
            </a:r>
          </a:p>
          <a:p>
            <a:pPr marL="671195" lvl="1" indent="-213995">
              <a:spcAft>
                <a:spcPts val="450"/>
              </a:spcAft>
              <a:buFont typeface="Arial" panose="020B0604020202020204" pitchFamily="34" charset="0"/>
              <a:buChar char="•"/>
            </a:pPr>
            <a:endParaRPr lang="en-US" sz="1600" dirty="0">
              <a:latin typeface="Arial"/>
              <a:cs typeface="Arial"/>
            </a:endParaRPr>
          </a:p>
        </p:txBody>
      </p:sp>
      <p:pic>
        <p:nvPicPr>
          <p:cNvPr id="7" name="Picture 6" descr="Logo, company name&#10;&#10;Description automatically generated">
            <a:extLst>
              <a:ext uri="{FF2B5EF4-FFF2-40B4-BE49-F238E27FC236}">
                <a16:creationId xmlns:a16="http://schemas.microsoft.com/office/drawing/2014/main" id="{9D9CEFC5-0E42-4FED-A232-A78B73D29AA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16733" y="349886"/>
            <a:ext cx="3510534" cy="1500229"/>
          </a:xfrm>
          <a:prstGeom prst="rect">
            <a:avLst/>
          </a:prstGeom>
        </p:spPr>
      </p:pic>
    </p:spTree>
    <p:extLst>
      <p:ext uri="{BB962C8B-B14F-4D97-AF65-F5344CB8AC3E}">
        <p14:creationId xmlns:p14="http://schemas.microsoft.com/office/powerpoint/2010/main" val="211391247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56DAE86-76C0-4189-BD0E-7D6EDA5B1931}"/>
              </a:ext>
            </a:extLst>
          </p:cNvPr>
          <p:cNvSpPr txBox="1"/>
          <p:nvPr/>
        </p:nvSpPr>
        <p:spPr>
          <a:xfrm>
            <a:off x="824262" y="2294165"/>
            <a:ext cx="7764567" cy="3626634"/>
          </a:xfrm>
          <a:prstGeom prst="rect">
            <a:avLst/>
          </a:prstGeom>
          <a:noFill/>
        </p:spPr>
        <p:txBody>
          <a:bodyPr wrap="square" lIns="91440" tIns="45720" rIns="91440" bIns="45720" rtlCol="0" anchor="t">
            <a:spAutoFit/>
          </a:bodyPr>
          <a:lstStyle/>
          <a:p>
            <a:pPr>
              <a:spcAft>
                <a:spcPts val="450"/>
              </a:spcAft>
            </a:pPr>
            <a:r>
              <a:rPr lang="en-US" sz="2400" b="1" dirty="0">
                <a:latin typeface="Arial"/>
                <a:cs typeface="Arial"/>
              </a:rPr>
              <a:t>Appeals</a:t>
            </a:r>
          </a:p>
          <a:p>
            <a:pPr marL="213995" indent="-213995">
              <a:spcAft>
                <a:spcPts val="450"/>
              </a:spcAft>
              <a:buFont typeface="Arial" panose="020B0604020202020204" pitchFamily="34" charset="0"/>
              <a:buChar char="•"/>
            </a:pPr>
            <a:r>
              <a:rPr lang="en-US" dirty="0">
                <a:latin typeface="Arial"/>
                <a:cs typeface="Arial"/>
              </a:rPr>
              <a:t>Appeal to Waive Half-time Enrollment Requirement</a:t>
            </a:r>
          </a:p>
          <a:p>
            <a:pPr marL="671195" lvl="1" indent="-213995">
              <a:spcAft>
                <a:spcPts val="450"/>
              </a:spcAft>
              <a:buFont typeface="Arial" panose="020B0604020202020204" pitchFamily="34" charset="0"/>
              <a:buChar char="•"/>
            </a:pPr>
            <a:r>
              <a:rPr lang="en-US" sz="1600" dirty="0">
                <a:latin typeface="Arial"/>
                <a:cs typeface="Arial"/>
              </a:rPr>
              <a:t>For students who do not have enough DPC to be half-time</a:t>
            </a:r>
          </a:p>
          <a:p>
            <a:pPr marL="671195" lvl="1" indent="-213995">
              <a:spcAft>
                <a:spcPts val="450"/>
              </a:spcAft>
              <a:buFont typeface="Arial" panose="020B0604020202020204" pitchFamily="34" charset="0"/>
              <a:buChar char="•"/>
            </a:pPr>
            <a:r>
              <a:rPr lang="en-US" sz="1600" dirty="0">
                <a:latin typeface="Arial"/>
                <a:cs typeface="Arial"/>
                <a:hlinkClick r:id="rId2"/>
              </a:rPr>
              <a:t>www.cfwv.com/investsappeal</a:t>
            </a:r>
            <a:endParaRPr lang="en-US" sz="1600" dirty="0">
              <a:latin typeface="Arial"/>
              <a:cs typeface="Arial"/>
            </a:endParaRPr>
          </a:p>
          <a:p>
            <a:pPr marL="213995" indent="-213995">
              <a:spcAft>
                <a:spcPts val="450"/>
              </a:spcAft>
              <a:buFont typeface="Arial" panose="020B0604020202020204" pitchFamily="34" charset="0"/>
              <a:buChar char="•"/>
            </a:pPr>
            <a:r>
              <a:rPr lang="en-US" dirty="0">
                <a:latin typeface="Arial"/>
                <a:cs typeface="Arial"/>
              </a:rPr>
              <a:t>Residency Appeals for State Financial Aid Eligibility</a:t>
            </a:r>
          </a:p>
          <a:p>
            <a:pPr marL="671195" lvl="1" indent="-213995">
              <a:spcAft>
                <a:spcPts val="450"/>
              </a:spcAft>
              <a:buFont typeface="Arial" panose="020B0604020202020204" pitchFamily="34" charset="0"/>
              <a:buChar char="•"/>
            </a:pPr>
            <a:r>
              <a:rPr lang="en-US" sz="1600" dirty="0">
                <a:latin typeface="Arial"/>
                <a:cs typeface="Arial"/>
                <a:hlinkClick r:id="rId3"/>
              </a:rPr>
              <a:t>www.cfwv.com/residency</a:t>
            </a:r>
            <a:endParaRPr lang="en-US" sz="1600" dirty="0">
              <a:latin typeface="Arial"/>
              <a:cs typeface="Arial"/>
            </a:endParaRPr>
          </a:p>
          <a:p>
            <a:pPr marL="671195" lvl="1" indent="-213995">
              <a:spcAft>
                <a:spcPts val="450"/>
              </a:spcAft>
              <a:buFont typeface="Arial" panose="020B0604020202020204" pitchFamily="34" charset="0"/>
              <a:buChar char="•"/>
            </a:pPr>
            <a:r>
              <a:rPr lang="en-US" sz="1600" dirty="0">
                <a:latin typeface="Arial"/>
                <a:cs typeface="Arial"/>
              </a:rPr>
              <a:t>Not A WV Resident – NOT always indicator of residency status</a:t>
            </a:r>
          </a:p>
          <a:p>
            <a:pPr marL="1128395" lvl="2" indent="-213995">
              <a:spcAft>
                <a:spcPts val="450"/>
              </a:spcAft>
              <a:buFont typeface="Arial" panose="020B0604020202020204" pitchFamily="34" charset="0"/>
              <a:buChar char="•"/>
            </a:pPr>
            <a:r>
              <a:rPr lang="en-US" sz="1600" dirty="0">
                <a:latin typeface="Arial"/>
                <a:cs typeface="Arial"/>
              </a:rPr>
              <a:t>Incomplete FAFSA</a:t>
            </a:r>
          </a:p>
          <a:p>
            <a:pPr marL="1128395" lvl="2" indent="-213995">
              <a:spcAft>
                <a:spcPts val="450"/>
              </a:spcAft>
              <a:buFont typeface="Arial" panose="020B0604020202020204" pitchFamily="34" charset="0"/>
              <a:buChar char="•"/>
            </a:pPr>
            <a:r>
              <a:rPr lang="en-US" sz="1600" dirty="0">
                <a:latin typeface="Arial"/>
                <a:cs typeface="Arial"/>
              </a:rPr>
              <a:t>Indicated special circumstances</a:t>
            </a:r>
          </a:p>
          <a:p>
            <a:pPr marL="1128395" lvl="2" indent="-213995">
              <a:spcAft>
                <a:spcPts val="450"/>
              </a:spcAft>
              <a:buFont typeface="Arial" panose="020B0604020202020204" pitchFamily="34" charset="0"/>
              <a:buChar char="•"/>
            </a:pPr>
            <a:r>
              <a:rPr lang="en-US" sz="1600" dirty="0">
                <a:latin typeface="Arial"/>
                <a:cs typeface="Arial"/>
              </a:rPr>
              <a:t>Marked wants unsub loan only</a:t>
            </a:r>
          </a:p>
          <a:p>
            <a:pPr marL="671195" lvl="1" indent="-213995">
              <a:spcAft>
                <a:spcPts val="450"/>
              </a:spcAft>
              <a:buFont typeface="Arial" panose="020B0604020202020204" pitchFamily="34" charset="0"/>
              <a:buChar char="•"/>
            </a:pPr>
            <a:endParaRPr lang="en-US" sz="1600" dirty="0">
              <a:latin typeface="Arial"/>
              <a:cs typeface="Arial"/>
            </a:endParaRPr>
          </a:p>
        </p:txBody>
      </p:sp>
      <p:pic>
        <p:nvPicPr>
          <p:cNvPr id="7" name="Picture 6" descr="Logo, company name&#10;&#10;Description automatically generated">
            <a:extLst>
              <a:ext uri="{FF2B5EF4-FFF2-40B4-BE49-F238E27FC236}">
                <a16:creationId xmlns:a16="http://schemas.microsoft.com/office/drawing/2014/main" id="{9D9CEFC5-0E42-4FED-A232-A78B73D29AA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16733" y="349886"/>
            <a:ext cx="3510534" cy="1500229"/>
          </a:xfrm>
          <a:prstGeom prst="rect">
            <a:avLst/>
          </a:prstGeom>
        </p:spPr>
      </p:pic>
    </p:spTree>
    <p:extLst>
      <p:ext uri="{BB962C8B-B14F-4D97-AF65-F5344CB8AC3E}">
        <p14:creationId xmlns:p14="http://schemas.microsoft.com/office/powerpoint/2010/main" val="247587718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56DAE86-76C0-4189-BD0E-7D6EDA5B1931}"/>
              </a:ext>
            </a:extLst>
          </p:cNvPr>
          <p:cNvSpPr txBox="1"/>
          <p:nvPr/>
        </p:nvSpPr>
        <p:spPr>
          <a:xfrm>
            <a:off x="824262" y="2294165"/>
            <a:ext cx="7764567" cy="3831818"/>
          </a:xfrm>
          <a:prstGeom prst="rect">
            <a:avLst/>
          </a:prstGeom>
          <a:noFill/>
        </p:spPr>
        <p:txBody>
          <a:bodyPr wrap="square" lIns="91440" tIns="45720" rIns="91440" bIns="45720" rtlCol="0" anchor="t">
            <a:spAutoFit/>
          </a:bodyPr>
          <a:lstStyle/>
          <a:p>
            <a:pPr>
              <a:spcAft>
                <a:spcPts val="450"/>
              </a:spcAft>
            </a:pPr>
            <a:r>
              <a:rPr lang="en-US" sz="2400" b="1" dirty="0">
                <a:latin typeface="Arial"/>
                <a:cs typeface="Arial"/>
              </a:rPr>
              <a:t>Drug Screens</a:t>
            </a:r>
            <a:endParaRPr lang="en-US" sz="2400" dirty="0"/>
          </a:p>
          <a:p>
            <a:pPr marL="213995" indent="-213995">
              <a:spcAft>
                <a:spcPts val="450"/>
              </a:spcAft>
              <a:buFont typeface="Arial" panose="020B0604020202020204" pitchFamily="34" charset="0"/>
              <a:buChar char="•"/>
            </a:pPr>
            <a:r>
              <a:rPr lang="en-US" i="1" dirty="0">
                <a:latin typeface="Arial"/>
                <a:cs typeface="Arial"/>
              </a:rPr>
              <a:t>May</a:t>
            </a:r>
            <a:r>
              <a:rPr lang="en-US" dirty="0">
                <a:latin typeface="Arial"/>
                <a:cs typeface="Arial"/>
              </a:rPr>
              <a:t> only by required to take 1 drug screen each academic year before eligible term if passes and enrolls</a:t>
            </a:r>
          </a:p>
          <a:p>
            <a:pPr marL="213995" indent="-213995">
              <a:spcAft>
                <a:spcPts val="450"/>
              </a:spcAft>
              <a:buFont typeface="Arial" panose="020B0604020202020204" pitchFamily="34" charset="0"/>
              <a:buChar char="•"/>
            </a:pPr>
            <a:r>
              <a:rPr lang="en-US" dirty="0">
                <a:latin typeface="Arial"/>
                <a:cs typeface="Arial"/>
              </a:rPr>
              <a:t>If does not pass, can receive award first time but will have to take another drug screen during 60 days before next eligible term in academic year</a:t>
            </a:r>
          </a:p>
          <a:p>
            <a:pPr marL="213995" indent="-213995">
              <a:spcAft>
                <a:spcPts val="450"/>
              </a:spcAft>
              <a:buFont typeface="Arial" panose="020B0604020202020204" pitchFamily="34" charset="0"/>
              <a:buChar char="•"/>
            </a:pPr>
            <a:r>
              <a:rPr lang="en-US" dirty="0">
                <a:latin typeface="Arial"/>
                <a:cs typeface="Arial"/>
              </a:rPr>
              <a:t>If does not pass next screen 2</a:t>
            </a:r>
            <a:r>
              <a:rPr lang="en-US" baseline="30000" dirty="0">
                <a:latin typeface="Arial"/>
                <a:cs typeface="Arial"/>
              </a:rPr>
              <a:t>nd</a:t>
            </a:r>
            <a:r>
              <a:rPr lang="en-US" dirty="0">
                <a:latin typeface="Arial"/>
                <a:cs typeface="Arial"/>
              </a:rPr>
              <a:t> time, must complete rehabilitation program prescribed by vice chancellor before being able to receive funds</a:t>
            </a:r>
          </a:p>
          <a:p>
            <a:pPr marL="213995" indent="-213995">
              <a:spcAft>
                <a:spcPts val="450"/>
              </a:spcAft>
              <a:buFont typeface="Arial" panose="020B0604020202020204" pitchFamily="34" charset="0"/>
              <a:buChar char="•"/>
            </a:pPr>
            <a:r>
              <a:rPr lang="en-US" dirty="0">
                <a:latin typeface="Arial"/>
                <a:cs typeface="Arial"/>
              </a:rPr>
              <a:t>After summer and fall reconciliation, passing results will be rolled into future terms in FAMS if: eligible, passed drug screen, and enrolled</a:t>
            </a:r>
          </a:p>
          <a:p>
            <a:pPr marL="671195" lvl="1" indent="-213995">
              <a:spcAft>
                <a:spcPts val="450"/>
              </a:spcAft>
              <a:buFont typeface="Arial" panose="020B0604020202020204" pitchFamily="34" charset="0"/>
              <a:buChar char="•"/>
            </a:pPr>
            <a:r>
              <a:rPr lang="en-US" sz="1600" dirty="0">
                <a:latin typeface="Arial"/>
                <a:cs typeface="Arial"/>
              </a:rPr>
              <a:t>Will notify students if prior results qualified for future term</a:t>
            </a:r>
          </a:p>
          <a:p>
            <a:pPr marL="671195" lvl="1" indent="-213995">
              <a:spcAft>
                <a:spcPts val="450"/>
              </a:spcAft>
              <a:buFont typeface="Arial" panose="020B0604020202020204" pitchFamily="34" charset="0"/>
              <a:buChar char="•"/>
            </a:pPr>
            <a:endParaRPr lang="en-US" sz="1600" dirty="0">
              <a:latin typeface="Arial"/>
              <a:cs typeface="Arial"/>
            </a:endParaRPr>
          </a:p>
        </p:txBody>
      </p:sp>
      <p:pic>
        <p:nvPicPr>
          <p:cNvPr id="7" name="Picture 6" descr="Logo, company name&#10;&#10;Description automatically generated">
            <a:extLst>
              <a:ext uri="{FF2B5EF4-FFF2-40B4-BE49-F238E27FC236}">
                <a16:creationId xmlns:a16="http://schemas.microsoft.com/office/drawing/2014/main" id="{9D9CEFC5-0E42-4FED-A232-A78B73D29AA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16733" y="349886"/>
            <a:ext cx="3510534" cy="1500229"/>
          </a:xfrm>
          <a:prstGeom prst="rect">
            <a:avLst/>
          </a:prstGeom>
        </p:spPr>
      </p:pic>
    </p:spTree>
    <p:extLst>
      <p:ext uri="{BB962C8B-B14F-4D97-AF65-F5344CB8AC3E}">
        <p14:creationId xmlns:p14="http://schemas.microsoft.com/office/powerpoint/2010/main" val="163041596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56DAE86-76C0-4189-BD0E-7D6EDA5B1931}"/>
              </a:ext>
            </a:extLst>
          </p:cNvPr>
          <p:cNvSpPr txBox="1"/>
          <p:nvPr/>
        </p:nvSpPr>
        <p:spPr>
          <a:xfrm>
            <a:off x="824262" y="2171358"/>
            <a:ext cx="7764567" cy="4762842"/>
          </a:xfrm>
          <a:prstGeom prst="rect">
            <a:avLst/>
          </a:prstGeom>
          <a:noFill/>
        </p:spPr>
        <p:txBody>
          <a:bodyPr wrap="square" lIns="91440" tIns="45720" rIns="91440" bIns="45720" rtlCol="0" anchor="t">
            <a:spAutoFit/>
          </a:bodyPr>
          <a:lstStyle/>
          <a:p>
            <a:pPr>
              <a:spcAft>
                <a:spcPts val="450"/>
              </a:spcAft>
            </a:pPr>
            <a:r>
              <a:rPr lang="en-US" sz="2400" b="1" dirty="0">
                <a:latin typeface="Arial"/>
                <a:cs typeface="Arial"/>
              </a:rPr>
              <a:t>Drug Screens</a:t>
            </a:r>
            <a:endParaRPr lang="en-US" sz="2400" dirty="0"/>
          </a:p>
          <a:p>
            <a:pPr marL="213995" indent="-213995">
              <a:spcAft>
                <a:spcPts val="450"/>
              </a:spcAft>
              <a:buFont typeface="Arial" panose="020B0604020202020204" pitchFamily="34" charset="0"/>
              <a:buChar char="•"/>
            </a:pPr>
            <a:r>
              <a:rPr lang="en-US" dirty="0">
                <a:latin typeface="Arial"/>
                <a:cs typeface="Arial"/>
              </a:rPr>
              <a:t>Student must have/create an account at participateinprogram.com using WVSAM ID listed in Award Letter or in WVSAM Account</a:t>
            </a:r>
          </a:p>
          <a:p>
            <a:pPr marL="671195" lvl="1" indent="-213995">
              <a:spcAft>
                <a:spcPts val="450"/>
              </a:spcAft>
              <a:buFont typeface="Arial" panose="020B0604020202020204" pitchFamily="34" charset="0"/>
              <a:buChar char="•"/>
            </a:pPr>
            <a:r>
              <a:rPr lang="en-US" sz="1600" dirty="0">
                <a:latin typeface="Arial"/>
                <a:cs typeface="Arial"/>
              </a:rPr>
              <a:t>Format: STU-######</a:t>
            </a:r>
          </a:p>
          <a:p>
            <a:pPr marL="671195" lvl="1" indent="-213995">
              <a:spcAft>
                <a:spcPts val="450"/>
              </a:spcAft>
              <a:buFont typeface="Arial" panose="020B0604020202020204" pitchFamily="34" charset="0"/>
              <a:buChar char="•"/>
            </a:pPr>
            <a:r>
              <a:rPr lang="en-US" sz="1600" dirty="0">
                <a:latin typeface="Arial"/>
                <a:cs typeface="Arial"/>
              </a:rPr>
              <a:t>If already has account, may need to update old WV Invests Grant ID in account to WVSAM ID </a:t>
            </a:r>
          </a:p>
          <a:p>
            <a:pPr marL="213995" indent="-213995">
              <a:spcAft>
                <a:spcPts val="450"/>
              </a:spcAft>
              <a:buFont typeface="Arial" panose="020B0604020202020204" pitchFamily="34" charset="0"/>
              <a:buChar char="•"/>
            </a:pPr>
            <a:r>
              <a:rPr lang="en-US" dirty="0">
                <a:latin typeface="Arial"/>
                <a:cs typeface="Arial"/>
              </a:rPr>
              <a:t>Pays for drug screen then searches for closest approved testing site (make appointment or may accept walk-ins)</a:t>
            </a:r>
          </a:p>
          <a:p>
            <a:pPr marL="213995" indent="-213995">
              <a:spcAft>
                <a:spcPts val="450"/>
              </a:spcAft>
              <a:buFont typeface="Arial" panose="020B0604020202020204" pitchFamily="34" charset="0"/>
              <a:buChar char="•"/>
            </a:pPr>
            <a:r>
              <a:rPr lang="en-US" dirty="0">
                <a:latin typeface="Arial"/>
                <a:cs typeface="Arial"/>
              </a:rPr>
              <a:t>Must have driver's license or government-issued photo ID </a:t>
            </a:r>
            <a:endParaRPr lang="en-US" sz="1600" dirty="0">
              <a:latin typeface="Arial"/>
              <a:cs typeface="Arial"/>
            </a:endParaRPr>
          </a:p>
          <a:p>
            <a:pPr marL="213995" indent="-213995">
              <a:spcAft>
                <a:spcPts val="450"/>
              </a:spcAft>
              <a:buFont typeface="Arial" panose="020B0604020202020204" pitchFamily="34" charset="0"/>
              <a:buChar char="•"/>
            </a:pPr>
            <a:r>
              <a:rPr lang="en-US" dirty="0">
                <a:latin typeface="Arial"/>
                <a:cs typeface="Arial"/>
              </a:rPr>
              <a:t>10-panel urine screen</a:t>
            </a:r>
          </a:p>
          <a:p>
            <a:pPr marL="213995" indent="-213995">
              <a:spcAft>
                <a:spcPts val="450"/>
              </a:spcAft>
              <a:buFont typeface="Arial" panose="020B0604020202020204" pitchFamily="34" charset="0"/>
              <a:buChar char="•"/>
            </a:pPr>
            <a:r>
              <a:rPr lang="en-US" dirty="0">
                <a:latin typeface="Arial"/>
                <a:cs typeface="Arial"/>
              </a:rPr>
              <a:t>Current Cost $45.54 through May 31, 2026; cost will increase to $47.81 June 1, 2026. Cost changes annually, and paid by credit or debit card.</a:t>
            </a:r>
          </a:p>
          <a:p>
            <a:pPr marL="213995" indent="-213995">
              <a:spcAft>
                <a:spcPts val="450"/>
              </a:spcAft>
              <a:buFont typeface="Arial" panose="020B0604020202020204" pitchFamily="34" charset="0"/>
              <a:buChar char="•"/>
            </a:pPr>
            <a:r>
              <a:rPr lang="en-US" dirty="0">
                <a:latin typeface="Arial"/>
                <a:cs typeface="Arial"/>
              </a:rPr>
              <a:t>Results sent directly to WV Invests Grant program, but student can see results in account.</a:t>
            </a:r>
          </a:p>
          <a:p>
            <a:pPr marL="671195" lvl="1" indent="-213995">
              <a:spcAft>
                <a:spcPts val="450"/>
              </a:spcAft>
              <a:buFont typeface="Arial" panose="020B0604020202020204" pitchFamily="34" charset="0"/>
              <a:buChar char="•"/>
            </a:pPr>
            <a:endParaRPr lang="en-US" sz="1400" dirty="0">
              <a:latin typeface="Arial"/>
              <a:cs typeface="Arial"/>
            </a:endParaRPr>
          </a:p>
        </p:txBody>
      </p:sp>
      <p:pic>
        <p:nvPicPr>
          <p:cNvPr id="7" name="Picture 6" descr="Logo, company name&#10;&#10;Description automatically generated">
            <a:extLst>
              <a:ext uri="{FF2B5EF4-FFF2-40B4-BE49-F238E27FC236}">
                <a16:creationId xmlns:a16="http://schemas.microsoft.com/office/drawing/2014/main" id="{9D9CEFC5-0E42-4FED-A232-A78B73D29AA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16733" y="349886"/>
            <a:ext cx="3510534" cy="1500229"/>
          </a:xfrm>
          <a:prstGeom prst="rect">
            <a:avLst/>
          </a:prstGeom>
        </p:spPr>
      </p:pic>
    </p:spTree>
    <p:extLst>
      <p:ext uri="{BB962C8B-B14F-4D97-AF65-F5344CB8AC3E}">
        <p14:creationId xmlns:p14="http://schemas.microsoft.com/office/powerpoint/2010/main" val="270854489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56DAE86-76C0-4189-BD0E-7D6EDA5B1931}"/>
              </a:ext>
            </a:extLst>
          </p:cNvPr>
          <p:cNvSpPr txBox="1"/>
          <p:nvPr/>
        </p:nvSpPr>
        <p:spPr>
          <a:xfrm>
            <a:off x="824262" y="2294165"/>
            <a:ext cx="7764567" cy="1826141"/>
          </a:xfrm>
          <a:prstGeom prst="rect">
            <a:avLst/>
          </a:prstGeom>
          <a:noFill/>
        </p:spPr>
        <p:txBody>
          <a:bodyPr wrap="square" lIns="91440" tIns="45720" rIns="91440" bIns="45720" rtlCol="0" anchor="t">
            <a:spAutoFit/>
          </a:bodyPr>
          <a:lstStyle/>
          <a:p>
            <a:pPr>
              <a:spcAft>
                <a:spcPts val="450"/>
              </a:spcAft>
            </a:pPr>
            <a:r>
              <a:rPr lang="en-US" sz="2400" b="1" dirty="0">
                <a:latin typeface="Arial"/>
                <a:cs typeface="Arial"/>
              </a:rPr>
              <a:t>Drug Screen Appeals</a:t>
            </a:r>
            <a:endParaRPr lang="en-US" sz="2400" dirty="0"/>
          </a:p>
          <a:p>
            <a:pPr marL="213995" indent="-213995">
              <a:spcAft>
                <a:spcPts val="450"/>
              </a:spcAft>
              <a:buFont typeface="Arial" panose="020B0604020202020204" pitchFamily="34" charset="0"/>
              <a:buChar char="•"/>
            </a:pPr>
            <a:r>
              <a:rPr lang="en-US" dirty="0">
                <a:latin typeface="Arial"/>
                <a:cs typeface="Arial"/>
              </a:rPr>
              <a:t>Appealing results</a:t>
            </a:r>
          </a:p>
          <a:p>
            <a:pPr marL="213995" indent="-213995">
              <a:spcAft>
                <a:spcPts val="450"/>
              </a:spcAft>
              <a:buFont typeface="Arial" panose="020B0604020202020204" pitchFamily="34" charset="0"/>
              <a:buChar char="•"/>
            </a:pPr>
            <a:r>
              <a:rPr lang="en-US" dirty="0">
                <a:latin typeface="Arial"/>
                <a:cs typeface="Arial"/>
              </a:rPr>
              <a:t>Submit appeal to WV Invests</a:t>
            </a:r>
          </a:p>
          <a:p>
            <a:pPr marL="213995" indent="-213995">
              <a:spcAft>
                <a:spcPts val="450"/>
              </a:spcAft>
              <a:buFont typeface="Arial" panose="020B0604020202020204" pitchFamily="34" charset="0"/>
              <a:buChar char="•"/>
            </a:pPr>
            <a:r>
              <a:rPr lang="en-US" dirty="0">
                <a:latin typeface="Arial"/>
                <a:cs typeface="Arial"/>
              </a:rPr>
              <a:t>Out of pocket cost $175 to student to have sample re-tested</a:t>
            </a:r>
          </a:p>
          <a:p>
            <a:pPr marL="213995" indent="-213995">
              <a:spcAft>
                <a:spcPts val="450"/>
              </a:spcAft>
              <a:buFont typeface="Arial" panose="020B0604020202020204" pitchFamily="34" charset="0"/>
              <a:buChar char="•"/>
            </a:pPr>
            <a:endParaRPr lang="en-US" dirty="0">
              <a:latin typeface="Arial"/>
              <a:cs typeface="Arial"/>
            </a:endParaRPr>
          </a:p>
        </p:txBody>
      </p:sp>
      <p:pic>
        <p:nvPicPr>
          <p:cNvPr id="7" name="Picture 6" descr="Logo, company name&#10;&#10;Description automatically generated">
            <a:extLst>
              <a:ext uri="{FF2B5EF4-FFF2-40B4-BE49-F238E27FC236}">
                <a16:creationId xmlns:a16="http://schemas.microsoft.com/office/drawing/2014/main" id="{9D9CEFC5-0E42-4FED-A232-A78B73D29AA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16733" y="349886"/>
            <a:ext cx="3510534" cy="1500229"/>
          </a:xfrm>
          <a:prstGeom prst="rect">
            <a:avLst/>
          </a:prstGeom>
        </p:spPr>
      </p:pic>
    </p:spTree>
    <p:extLst>
      <p:ext uri="{BB962C8B-B14F-4D97-AF65-F5344CB8AC3E}">
        <p14:creationId xmlns:p14="http://schemas.microsoft.com/office/powerpoint/2010/main" val="420234985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56DAE86-76C0-4189-BD0E-7D6EDA5B1931}"/>
              </a:ext>
            </a:extLst>
          </p:cNvPr>
          <p:cNvSpPr txBox="1"/>
          <p:nvPr/>
        </p:nvSpPr>
        <p:spPr>
          <a:xfrm>
            <a:off x="824262" y="2294165"/>
            <a:ext cx="7764567" cy="4208844"/>
          </a:xfrm>
          <a:prstGeom prst="rect">
            <a:avLst/>
          </a:prstGeom>
          <a:noFill/>
        </p:spPr>
        <p:txBody>
          <a:bodyPr wrap="square" lIns="91440" tIns="45720" rIns="91440" bIns="45720" rtlCol="0" anchor="t">
            <a:spAutoFit/>
          </a:bodyPr>
          <a:lstStyle/>
          <a:p>
            <a:pPr>
              <a:spcAft>
                <a:spcPts val="450"/>
              </a:spcAft>
            </a:pPr>
            <a:r>
              <a:rPr lang="en-US" sz="2400" b="1" dirty="0">
                <a:latin typeface="Arial"/>
                <a:cs typeface="Arial"/>
              </a:rPr>
              <a:t>Drug Screens</a:t>
            </a:r>
            <a:endParaRPr lang="en-US" sz="2400" dirty="0"/>
          </a:p>
          <a:p>
            <a:pPr marL="213995" indent="-213995">
              <a:spcAft>
                <a:spcPts val="450"/>
              </a:spcAft>
              <a:buFont typeface="Arial" panose="020B0604020202020204" pitchFamily="34" charset="0"/>
              <a:buChar char="•"/>
            </a:pPr>
            <a:r>
              <a:rPr lang="en-US" dirty="0">
                <a:latin typeface="Arial"/>
                <a:cs typeface="Arial"/>
              </a:rPr>
              <a:t>Hard deadline in law – before term start date as provided by institution</a:t>
            </a:r>
          </a:p>
          <a:p>
            <a:pPr marL="213995" indent="-213995">
              <a:spcAft>
                <a:spcPts val="450"/>
              </a:spcAft>
              <a:buFont typeface="Arial" panose="020B0604020202020204" pitchFamily="34" charset="0"/>
              <a:buChar char="•"/>
            </a:pPr>
            <a:r>
              <a:rPr lang="en-US" dirty="0">
                <a:latin typeface="Arial"/>
                <a:cs typeface="Arial"/>
              </a:rPr>
              <a:t>Certify early so student notified with plenty of time to take drug screen. </a:t>
            </a:r>
          </a:p>
          <a:p>
            <a:pPr marL="213995" indent="-213995">
              <a:spcAft>
                <a:spcPts val="450"/>
              </a:spcAft>
              <a:buFont typeface="Arial" panose="020B0604020202020204" pitchFamily="34" charset="0"/>
              <a:buChar char="•"/>
            </a:pPr>
            <a:r>
              <a:rPr lang="en-US" dirty="0">
                <a:latin typeface="Arial"/>
                <a:cs typeface="Arial"/>
              </a:rPr>
              <a:t>Instructions are readily available at cfwv.com/</a:t>
            </a:r>
            <a:r>
              <a:rPr lang="en-US" dirty="0" err="1">
                <a:latin typeface="Arial"/>
                <a:cs typeface="Arial"/>
              </a:rPr>
              <a:t>wvinvests</a:t>
            </a:r>
            <a:endParaRPr lang="en-US" dirty="0">
              <a:latin typeface="Arial"/>
              <a:cs typeface="Arial"/>
            </a:endParaRPr>
          </a:p>
          <a:p>
            <a:pPr marL="671195" lvl="1" indent="-213995">
              <a:spcAft>
                <a:spcPts val="450"/>
              </a:spcAft>
              <a:buFont typeface="Arial" panose="020B0604020202020204" pitchFamily="34" charset="0"/>
              <a:buChar char="•"/>
            </a:pPr>
            <a:r>
              <a:rPr lang="en-US" sz="1600" dirty="0">
                <a:latin typeface="Arial"/>
                <a:cs typeface="Arial"/>
              </a:rPr>
              <a:t>Includes line about not taking it before know if eligible</a:t>
            </a:r>
          </a:p>
          <a:p>
            <a:pPr marL="213995" indent="-213995">
              <a:spcAft>
                <a:spcPts val="450"/>
              </a:spcAft>
              <a:buFont typeface="Arial" panose="020B0604020202020204" pitchFamily="34" charset="0"/>
              <a:buChar char="•"/>
            </a:pPr>
            <a:r>
              <a:rPr lang="en-US" dirty="0">
                <a:latin typeface="Arial"/>
                <a:cs typeface="Arial"/>
              </a:rPr>
              <a:t>Letting a student know they can take the drug screen before being certifying should be case-by-case only. Student needs to be told and understand:</a:t>
            </a:r>
            <a:endParaRPr lang="en-US" sz="1600" dirty="0">
              <a:latin typeface="Arial"/>
              <a:cs typeface="Arial"/>
            </a:endParaRPr>
          </a:p>
          <a:p>
            <a:pPr marL="671195" lvl="1" indent="-213995">
              <a:spcAft>
                <a:spcPts val="450"/>
              </a:spcAft>
              <a:buFont typeface="Arial" panose="020B0604020202020204" pitchFamily="34" charset="0"/>
              <a:buChar char="•"/>
            </a:pPr>
            <a:r>
              <a:rPr lang="en-US" sz="1600" dirty="0">
                <a:latin typeface="Arial"/>
                <a:cs typeface="Arial"/>
              </a:rPr>
              <a:t>Taking drug screen does not guarantee they will be eligible but buys them time so application can be reviewed after classes start. </a:t>
            </a:r>
          </a:p>
          <a:p>
            <a:pPr marL="671195" lvl="1" indent="-213995">
              <a:spcAft>
                <a:spcPts val="450"/>
              </a:spcAft>
              <a:buFont typeface="Arial" panose="020B0604020202020204" pitchFamily="34" charset="0"/>
              <a:buChar char="•"/>
            </a:pPr>
            <a:r>
              <a:rPr lang="en-US" sz="1600" dirty="0">
                <a:latin typeface="Arial"/>
                <a:cs typeface="Arial"/>
              </a:rPr>
              <a:t>Not telling them to take the drug screen but giving option for them to decide.</a:t>
            </a:r>
          </a:p>
          <a:p>
            <a:pPr marL="671195" lvl="1" indent="-213995">
              <a:spcAft>
                <a:spcPts val="450"/>
              </a:spcAft>
              <a:buFont typeface="Arial" panose="020B0604020202020204" pitchFamily="34" charset="0"/>
              <a:buChar char="•"/>
            </a:pPr>
            <a:endParaRPr lang="en-US" sz="1600" dirty="0">
              <a:latin typeface="Arial"/>
              <a:cs typeface="Arial"/>
            </a:endParaRPr>
          </a:p>
          <a:p>
            <a:pPr marL="213995" indent="-213995">
              <a:spcAft>
                <a:spcPts val="450"/>
              </a:spcAft>
              <a:buFont typeface="Arial" panose="020B0604020202020204" pitchFamily="34" charset="0"/>
              <a:buChar char="•"/>
            </a:pPr>
            <a:endParaRPr lang="en-US" dirty="0">
              <a:latin typeface="Arial"/>
              <a:cs typeface="Arial"/>
            </a:endParaRPr>
          </a:p>
        </p:txBody>
      </p:sp>
      <p:pic>
        <p:nvPicPr>
          <p:cNvPr id="7" name="Picture 6" descr="Logo, company name&#10;&#10;Description automatically generated">
            <a:extLst>
              <a:ext uri="{FF2B5EF4-FFF2-40B4-BE49-F238E27FC236}">
                <a16:creationId xmlns:a16="http://schemas.microsoft.com/office/drawing/2014/main" id="{9D9CEFC5-0E42-4FED-A232-A78B73D29AA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16733" y="349886"/>
            <a:ext cx="3510534" cy="1500229"/>
          </a:xfrm>
          <a:prstGeom prst="rect">
            <a:avLst/>
          </a:prstGeom>
        </p:spPr>
      </p:pic>
    </p:spTree>
    <p:extLst>
      <p:ext uri="{BB962C8B-B14F-4D97-AF65-F5344CB8AC3E}">
        <p14:creationId xmlns:p14="http://schemas.microsoft.com/office/powerpoint/2010/main" val="308343733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56DAE86-76C0-4189-BD0E-7D6EDA5B1931}"/>
              </a:ext>
            </a:extLst>
          </p:cNvPr>
          <p:cNvSpPr txBox="1"/>
          <p:nvPr/>
        </p:nvSpPr>
        <p:spPr>
          <a:xfrm>
            <a:off x="824262" y="2294165"/>
            <a:ext cx="7764567" cy="2785378"/>
          </a:xfrm>
          <a:prstGeom prst="rect">
            <a:avLst/>
          </a:prstGeom>
          <a:noFill/>
        </p:spPr>
        <p:txBody>
          <a:bodyPr wrap="square" lIns="91440" tIns="45720" rIns="91440" bIns="45720" rtlCol="0" anchor="t">
            <a:spAutoFit/>
          </a:bodyPr>
          <a:lstStyle/>
          <a:p>
            <a:pPr>
              <a:spcAft>
                <a:spcPts val="450"/>
              </a:spcAft>
            </a:pPr>
            <a:r>
              <a:rPr lang="en-US" sz="2400" b="1" dirty="0">
                <a:latin typeface="Arial"/>
                <a:cs typeface="Arial"/>
              </a:rPr>
              <a:t>Promissory Note</a:t>
            </a:r>
          </a:p>
          <a:p>
            <a:pPr marL="213995" indent="-213995">
              <a:spcAft>
                <a:spcPts val="450"/>
              </a:spcAft>
              <a:buFont typeface="Arial" panose="020B0604020202020204" pitchFamily="34" charset="0"/>
              <a:buChar char="•"/>
            </a:pPr>
            <a:r>
              <a:rPr lang="en-US" dirty="0">
                <a:latin typeface="Arial"/>
                <a:cs typeface="Arial"/>
              </a:rPr>
              <a:t>Must complete annually for entire academic year</a:t>
            </a:r>
          </a:p>
          <a:p>
            <a:pPr marL="213995" indent="-213995">
              <a:spcAft>
                <a:spcPts val="450"/>
              </a:spcAft>
              <a:buFont typeface="Arial" panose="020B0604020202020204" pitchFamily="34" charset="0"/>
              <a:buChar char="•"/>
            </a:pPr>
            <a:r>
              <a:rPr lang="en-US" dirty="0">
                <a:latin typeface="Arial"/>
                <a:cs typeface="Arial"/>
              </a:rPr>
              <a:t>Electronically sent to student via </a:t>
            </a:r>
            <a:r>
              <a:rPr lang="en-US" dirty="0">
                <a:latin typeface="Arial"/>
                <a:cs typeface="Arial"/>
                <a:hlinkClick r:id="rId2"/>
              </a:rPr>
              <a:t>webmaster@ecsi.net</a:t>
            </a:r>
            <a:r>
              <a:rPr lang="en-US" dirty="0">
                <a:latin typeface="Arial"/>
                <a:cs typeface="Arial"/>
              </a:rPr>
              <a:t> </a:t>
            </a:r>
            <a:r>
              <a:rPr lang="en-US" i="1" dirty="0">
                <a:latin typeface="Arial"/>
                <a:cs typeface="Arial"/>
              </a:rPr>
              <a:t>after</a:t>
            </a:r>
            <a:r>
              <a:rPr lang="en-US" dirty="0">
                <a:latin typeface="Arial"/>
                <a:cs typeface="Arial"/>
              </a:rPr>
              <a:t> drug screen results received and processed</a:t>
            </a:r>
          </a:p>
          <a:p>
            <a:pPr marL="213995" indent="-213995">
              <a:spcAft>
                <a:spcPts val="450"/>
              </a:spcAft>
              <a:buFont typeface="Arial" panose="020B0604020202020204" pitchFamily="34" charset="0"/>
              <a:buChar char="•"/>
            </a:pPr>
            <a:r>
              <a:rPr lang="en-US" dirty="0">
                <a:latin typeface="Arial"/>
                <a:cs typeface="Arial"/>
              </a:rPr>
              <a:t>Agrees to live is WV for 2 years after dropping below half time</a:t>
            </a:r>
          </a:p>
          <a:p>
            <a:pPr marL="213995" indent="-213995">
              <a:spcAft>
                <a:spcPts val="450"/>
              </a:spcAft>
              <a:buFont typeface="Arial" panose="020B0604020202020204" pitchFamily="34" charset="0"/>
              <a:buChar char="•"/>
            </a:pPr>
            <a:r>
              <a:rPr lang="en-US" dirty="0">
                <a:latin typeface="Arial"/>
                <a:cs typeface="Arial"/>
              </a:rPr>
              <a:t>Outlines terms if grant converts to a loan</a:t>
            </a:r>
          </a:p>
          <a:p>
            <a:pPr marL="213995" indent="-213995">
              <a:spcAft>
                <a:spcPts val="450"/>
              </a:spcAft>
              <a:buFont typeface="Arial" panose="020B0604020202020204" pitchFamily="34" charset="0"/>
              <a:buChar char="•"/>
            </a:pPr>
            <a:r>
              <a:rPr lang="en-US" dirty="0">
                <a:latin typeface="Arial"/>
                <a:cs typeface="Arial"/>
              </a:rPr>
              <a:t>Email reminders sent with deadline, extended deadline before canceled</a:t>
            </a:r>
            <a:endParaRPr lang="en-US" dirty="0"/>
          </a:p>
          <a:p>
            <a:pPr>
              <a:spcAft>
                <a:spcPts val="450"/>
              </a:spcAft>
            </a:pPr>
            <a:endParaRPr lang="en-US" b="1" dirty="0">
              <a:latin typeface="Arial"/>
              <a:cs typeface="Arial"/>
            </a:endParaRPr>
          </a:p>
        </p:txBody>
      </p:sp>
      <p:pic>
        <p:nvPicPr>
          <p:cNvPr id="7" name="Picture 6" descr="Logo, company name&#10;&#10;Description automatically generated">
            <a:extLst>
              <a:ext uri="{FF2B5EF4-FFF2-40B4-BE49-F238E27FC236}">
                <a16:creationId xmlns:a16="http://schemas.microsoft.com/office/drawing/2014/main" id="{9D9CEFC5-0E42-4FED-A232-A78B73D29AA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16733" y="349886"/>
            <a:ext cx="3510534" cy="1500229"/>
          </a:xfrm>
          <a:prstGeom prst="rect">
            <a:avLst/>
          </a:prstGeom>
        </p:spPr>
      </p:pic>
    </p:spTree>
    <p:extLst>
      <p:ext uri="{BB962C8B-B14F-4D97-AF65-F5344CB8AC3E}">
        <p14:creationId xmlns:p14="http://schemas.microsoft.com/office/powerpoint/2010/main" val="313256593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56DAE86-76C0-4189-BD0E-7D6EDA5B1931}"/>
              </a:ext>
            </a:extLst>
          </p:cNvPr>
          <p:cNvSpPr txBox="1"/>
          <p:nvPr/>
        </p:nvSpPr>
        <p:spPr>
          <a:xfrm>
            <a:off x="824262" y="2294165"/>
            <a:ext cx="7764567" cy="3718967"/>
          </a:xfrm>
          <a:prstGeom prst="rect">
            <a:avLst/>
          </a:prstGeom>
          <a:noFill/>
        </p:spPr>
        <p:txBody>
          <a:bodyPr wrap="square" lIns="91440" tIns="45720" rIns="91440" bIns="45720" rtlCol="0" anchor="t">
            <a:spAutoFit/>
          </a:bodyPr>
          <a:lstStyle/>
          <a:p>
            <a:pPr>
              <a:spcAft>
                <a:spcPts val="450"/>
              </a:spcAft>
            </a:pPr>
            <a:r>
              <a:rPr lang="en-US" sz="2400" b="1" dirty="0">
                <a:latin typeface="Arial"/>
                <a:cs typeface="Arial"/>
              </a:rPr>
              <a:t>Community Service</a:t>
            </a:r>
          </a:p>
          <a:p>
            <a:pPr marL="213995" indent="-213995">
              <a:spcAft>
                <a:spcPts val="450"/>
              </a:spcAft>
              <a:buFont typeface="Arial" panose="020B0604020202020204" pitchFamily="34" charset="0"/>
              <a:buChar char="•"/>
            </a:pPr>
            <a:r>
              <a:rPr lang="en-US" dirty="0">
                <a:latin typeface="Arial"/>
                <a:cs typeface="Arial"/>
              </a:rPr>
              <a:t>2 hours required every term receiving award</a:t>
            </a:r>
          </a:p>
          <a:p>
            <a:pPr marL="213995" indent="-213995">
              <a:spcAft>
                <a:spcPts val="450"/>
              </a:spcAft>
              <a:buFont typeface="Arial" panose="020B0604020202020204" pitchFamily="34" charset="0"/>
              <a:buChar char="•"/>
            </a:pPr>
            <a:r>
              <a:rPr lang="en-US" dirty="0">
                <a:latin typeface="Arial"/>
                <a:cs typeface="Arial"/>
              </a:rPr>
              <a:t>Must complete during term – day 1 through end of term</a:t>
            </a:r>
            <a:endParaRPr lang="en-US" dirty="0">
              <a:latin typeface="Calibri" panose="020F0502020204030204"/>
              <a:cs typeface="Calibri" panose="020F0502020204030204"/>
            </a:endParaRPr>
          </a:p>
          <a:p>
            <a:pPr marL="213995" indent="-213995">
              <a:spcAft>
                <a:spcPts val="450"/>
              </a:spcAft>
              <a:buFont typeface="Arial" panose="020B0604020202020204" pitchFamily="34" charset="0"/>
              <a:buChar char="•"/>
            </a:pPr>
            <a:r>
              <a:rPr lang="en-US" dirty="0">
                <a:latin typeface="Arial"/>
                <a:cs typeface="Arial"/>
              </a:rPr>
              <a:t>Documentation submitted and approved by college</a:t>
            </a:r>
          </a:p>
          <a:p>
            <a:pPr marL="671195" lvl="1" indent="-213995">
              <a:spcAft>
                <a:spcPts val="450"/>
              </a:spcAft>
              <a:buFont typeface="Arial" panose="020B0604020202020204" pitchFamily="34" charset="0"/>
              <a:buChar char="•"/>
            </a:pPr>
            <a:r>
              <a:rPr lang="en-US" sz="1600" dirty="0">
                <a:latin typeface="Arial"/>
                <a:cs typeface="Arial"/>
              </a:rPr>
              <a:t>College reports completion on FAMS for each term</a:t>
            </a:r>
            <a:endParaRPr lang="en-US" dirty="0">
              <a:latin typeface="Arial"/>
              <a:cs typeface="Arial"/>
            </a:endParaRPr>
          </a:p>
          <a:p>
            <a:pPr marL="213995" indent="-213995">
              <a:spcAft>
                <a:spcPts val="450"/>
              </a:spcAft>
              <a:buFont typeface="Arial" panose="020B0604020202020204" pitchFamily="34" charset="0"/>
              <a:buChar char="•"/>
            </a:pPr>
            <a:r>
              <a:rPr lang="en-US" dirty="0">
                <a:latin typeface="Arial"/>
                <a:cs typeface="Arial"/>
              </a:rPr>
              <a:t>Cannot be for:</a:t>
            </a:r>
          </a:p>
          <a:p>
            <a:pPr marL="671195" lvl="1" indent="-213995">
              <a:spcAft>
                <a:spcPts val="450"/>
              </a:spcAft>
              <a:buFont typeface="Arial" panose="020B0604020202020204" pitchFamily="34" charset="0"/>
              <a:buChar char="•"/>
            </a:pPr>
            <a:r>
              <a:rPr lang="en-US" sz="1600" dirty="0">
                <a:latin typeface="Arial"/>
                <a:cs typeface="Arial"/>
              </a:rPr>
              <a:t>Family member</a:t>
            </a:r>
          </a:p>
          <a:p>
            <a:pPr marL="671195" lvl="1" indent="-213995">
              <a:spcAft>
                <a:spcPts val="450"/>
              </a:spcAft>
              <a:buFont typeface="Arial" panose="020B0604020202020204" pitchFamily="34" charset="0"/>
              <a:buChar char="•"/>
            </a:pPr>
            <a:r>
              <a:rPr lang="en-US" sz="1600" dirty="0">
                <a:latin typeface="Arial"/>
                <a:cs typeface="Arial"/>
              </a:rPr>
              <a:t>Pay</a:t>
            </a:r>
          </a:p>
          <a:p>
            <a:pPr marL="671195" lvl="1" indent="-213995">
              <a:spcAft>
                <a:spcPts val="450"/>
              </a:spcAft>
              <a:buFont typeface="Arial" panose="020B0604020202020204" pitchFamily="34" charset="0"/>
              <a:buChar char="•"/>
            </a:pPr>
            <a:r>
              <a:rPr lang="en-US" sz="1600" dirty="0">
                <a:latin typeface="Arial"/>
                <a:ea typeface="+mn-lt"/>
                <a:cs typeface="+mn-lt"/>
              </a:rPr>
              <a:t>Proselytizing</a:t>
            </a:r>
            <a:endParaRPr lang="en-US" sz="1600" dirty="0">
              <a:latin typeface="Arial"/>
              <a:cs typeface="Arial"/>
            </a:endParaRPr>
          </a:p>
          <a:p>
            <a:pPr marL="213995" indent="-213995">
              <a:spcAft>
                <a:spcPts val="450"/>
              </a:spcAft>
              <a:buFont typeface="Arial" panose="020B0604020202020204" pitchFamily="34" charset="0"/>
              <a:buChar char="•"/>
            </a:pPr>
            <a:r>
              <a:rPr lang="en-US" dirty="0">
                <a:latin typeface="Arial"/>
                <a:cs typeface="Arial"/>
              </a:rPr>
              <a:t>Failure to complete during term results in loss of award for term</a:t>
            </a:r>
            <a:endParaRPr lang="en-US" dirty="0"/>
          </a:p>
          <a:p>
            <a:pPr marL="671195" lvl="1" indent="-213995">
              <a:spcAft>
                <a:spcPts val="450"/>
              </a:spcAft>
              <a:buFont typeface="Arial" panose="020B0604020202020204" pitchFamily="34" charset="0"/>
              <a:buChar char="•"/>
            </a:pPr>
            <a:endParaRPr lang="en-US" sz="1600" dirty="0">
              <a:latin typeface="Arial"/>
              <a:cs typeface="Arial"/>
            </a:endParaRPr>
          </a:p>
        </p:txBody>
      </p:sp>
      <p:pic>
        <p:nvPicPr>
          <p:cNvPr id="7" name="Picture 6" descr="Logo, company name&#10;&#10;Description automatically generated">
            <a:extLst>
              <a:ext uri="{FF2B5EF4-FFF2-40B4-BE49-F238E27FC236}">
                <a16:creationId xmlns:a16="http://schemas.microsoft.com/office/drawing/2014/main" id="{9D9CEFC5-0E42-4FED-A232-A78B73D29AA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16733" y="349886"/>
            <a:ext cx="3510534" cy="1500229"/>
          </a:xfrm>
          <a:prstGeom prst="rect">
            <a:avLst/>
          </a:prstGeom>
        </p:spPr>
      </p:pic>
    </p:spTree>
    <p:extLst>
      <p:ext uri="{BB962C8B-B14F-4D97-AF65-F5344CB8AC3E}">
        <p14:creationId xmlns:p14="http://schemas.microsoft.com/office/powerpoint/2010/main" val="88087106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56DAE86-76C0-4189-BD0E-7D6EDA5B1931}"/>
              </a:ext>
            </a:extLst>
          </p:cNvPr>
          <p:cNvSpPr txBox="1"/>
          <p:nvPr/>
        </p:nvSpPr>
        <p:spPr>
          <a:xfrm>
            <a:off x="824262" y="2294165"/>
            <a:ext cx="7764567" cy="4080604"/>
          </a:xfrm>
          <a:prstGeom prst="rect">
            <a:avLst/>
          </a:prstGeom>
          <a:noFill/>
        </p:spPr>
        <p:txBody>
          <a:bodyPr wrap="square" lIns="91440" tIns="45720" rIns="91440" bIns="45720" rtlCol="0" anchor="t">
            <a:spAutoFit/>
          </a:bodyPr>
          <a:lstStyle/>
          <a:p>
            <a:pPr>
              <a:spcAft>
                <a:spcPts val="450"/>
              </a:spcAft>
            </a:pPr>
            <a:r>
              <a:rPr lang="en-US" sz="2400" b="1" dirty="0">
                <a:latin typeface="Arial"/>
                <a:cs typeface="Arial"/>
              </a:rPr>
              <a:t>Process</a:t>
            </a:r>
            <a:endParaRPr lang="en-US" dirty="0"/>
          </a:p>
          <a:p>
            <a:pPr marL="213995" indent="-213995">
              <a:spcAft>
                <a:spcPts val="450"/>
              </a:spcAft>
              <a:buFont typeface="Arial" panose="020B0604020202020204" pitchFamily="34" charset="0"/>
              <a:buChar char="•"/>
            </a:pPr>
            <a:r>
              <a:rPr lang="en-US" dirty="0">
                <a:latin typeface="Arial"/>
                <a:cs typeface="Arial"/>
              </a:rPr>
              <a:t>Student applies and completes FAFSA</a:t>
            </a:r>
          </a:p>
          <a:p>
            <a:pPr marL="213995" indent="-213995">
              <a:spcAft>
                <a:spcPts val="450"/>
              </a:spcAft>
              <a:buFont typeface="Arial" panose="020B0604020202020204" pitchFamily="34" charset="0"/>
              <a:buChar char="•"/>
            </a:pPr>
            <a:r>
              <a:rPr lang="en-US" dirty="0">
                <a:latin typeface="Arial"/>
                <a:cs typeface="Arial"/>
              </a:rPr>
              <a:t>College FA offices certify application as eligible or ineligible</a:t>
            </a:r>
          </a:p>
          <a:p>
            <a:pPr marL="671195" lvl="1" indent="-213995">
              <a:spcAft>
                <a:spcPts val="450"/>
              </a:spcAft>
              <a:buFont typeface="Arial" panose="020B0604020202020204" pitchFamily="34" charset="0"/>
              <a:buChar char="•"/>
            </a:pPr>
            <a:r>
              <a:rPr lang="en-US" sz="1600" dirty="0">
                <a:latin typeface="Arial"/>
                <a:cs typeface="Arial"/>
              </a:rPr>
              <a:t>For eligible applicants, certification begins in March for Summer-Spring, June for Fall-Spring, November for Spring only.</a:t>
            </a:r>
          </a:p>
          <a:p>
            <a:pPr marL="671195" lvl="1" indent="-213995">
              <a:spcAft>
                <a:spcPts val="450"/>
              </a:spcAft>
              <a:buFont typeface="Arial" panose="020B0604020202020204" pitchFamily="34" charset="0"/>
              <a:buChar char="•"/>
            </a:pPr>
            <a:r>
              <a:rPr lang="en-US" sz="1600" dirty="0">
                <a:latin typeface="Arial"/>
                <a:cs typeface="Arial"/>
              </a:rPr>
              <a:t>If ineligible and student resolves reason, application can/should be reviewed and certified again by college.</a:t>
            </a:r>
          </a:p>
          <a:p>
            <a:pPr marL="213995" indent="-213995">
              <a:spcAft>
                <a:spcPts val="450"/>
              </a:spcAft>
              <a:buFont typeface="Arial" panose="020B0604020202020204" pitchFamily="34" charset="0"/>
              <a:buChar char="•"/>
            </a:pPr>
            <a:r>
              <a:rPr lang="en-US" dirty="0">
                <a:latin typeface="Arial"/>
                <a:cs typeface="Arial"/>
              </a:rPr>
              <a:t>Student receives communications (award letter or denial letter based on certification and certification date) - sent daily most of year NEXT business day</a:t>
            </a:r>
          </a:p>
          <a:p>
            <a:pPr marL="671195" lvl="1" indent="-213995">
              <a:spcAft>
                <a:spcPts val="450"/>
              </a:spcAft>
              <a:buFont typeface="Arial" panose="020B0604020202020204" pitchFamily="34" charset="0"/>
              <a:buChar char="•"/>
            </a:pPr>
            <a:r>
              <a:rPr lang="en-US" sz="1600" dirty="0">
                <a:latin typeface="Arial"/>
                <a:cs typeface="Arial"/>
              </a:rPr>
              <a:t>If student is eligible, next steps listed in award letter</a:t>
            </a:r>
          </a:p>
          <a:p>
            <a:pPr marL="213995" indent="-213995">
              <a:spcAft>
                <a:spcPts val="450"/>
              </a:spcAft>
              <a:buFont typeface="Arial" panose="020B0604020202020204" pitchFamily="34" charset="0"/>
              <a:buChar char="•"/>
            </a:pPr>
            <a:r>
              <a:rPr lang="en-US" dirty="0">
                <a:latin typeface="Arial"/>
                <a:cs typeface="Arial"/>
              </a:rPr>
              <a:t>Drug screen results and promissory notes processed daily to FAMS day after received</a:t>
            </a:r>
          </a:p>
        </p:txBody>
      </p:sp>
      <p:pic>
        <p:nvPicPr>
          <p:cNvPr id="7" name="Picture 6" descr="Logo, company name&#10;&#10;Description automatically generated">
            <a:extLst>
              <a:ext uri="{FF2B5EF4-FFF2-40B4-BE49-F238E27FC236}">
                <a16:creationId xmlns:a16="http://schemas.microsoft.com/office/drawing/2014/main" id="{9D9CEFC5-0E42-4FED-A232-A78B73D29AA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16733" y="349886"/>
            <a:ext cx="3510534" cy="1500229"/>
          </a:xfrm>
          <a:prstGeom prst="rect">
            <a:avLst/>
          </a:prstGeom>
        </p:spPr>
      </p:pic>
    </p:spTree>
    <p:extLst>
      <p:ext uri="{BB962C8B-B14F-4D97-AF65-F5344CB8AC3E}">
        <p14:creationId xmlns:p14="http://schemas.microsoft.com/office/powerpoint/2010/main" val="6778550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56DAE86-76C0-4189-BD0E-7D6EDA5B1931}"/>
              </a:ext>
            </a:extLst>
          </p:cNvPr>
          <p:cNvSpPr txBox="1"/>
          <p:nvPr/>
        </p:nvSpPr>
        <p:spPr>
          <a:xfrm>
            <a:off x="824262" y="2294165"/>
            <a:ext cx="7764567" cy="3775393"/>
          </a:xfrm>
          <a:prstGeom prst="rect">
            <a:avLst/>
          </a:prstGeom>
          <a:noFill/>
        </p:spPr>
        <p:txBody>
          <a:bodyPr wrap="square" lIns="91440" tIns="45720" rIns="91440" bIns="45720" rtlCol="0" anchor="t">
            <a:spAutoFit/>
          </a:bodyPr>
          <a:lstStyle/>
          <a:p>
            <a:pPr>
              <a:spcAft>
                <a:spcPts val="450"/>
              </a:spcAft>
            </a:pPr>
            <a:r>
              <a:rPr lang="en-US" sz="2400" b="1" dirty="0">
                <a:latin typeface="Arial"/>
                <a:cs typeface="Arial"/>
              </a:rPr>
              <a:t>Common Mistake/Issues on Application</a:t>
            </a:r>
            <a:endParaRPr lang="en-US" sz="2400" dirty="0"/>
          </a:p>
          <a:p>
            <a:pPr marL="213995" indent="-213995">
              <a:spcAft>
                <a:spcPts val="450"/>
              </a:spcAft>
              <a:buFont typeface="Arial" panose="020B0604020202020204" pitchFamily="34" charset="0"/>
              <a:buChar char="•"/>
            </a:pPr>
            <a:r>
              <a:rPr lang="en-US" u="sng" dirty="0">
                <a:latin typeface="Arial"/>
                <a:cs typeface="Arial"/>
              </a:rPr>
              <a:t>No FAFSA</a:t>
            </a:r>
            <a:r>
              <a:rPr lang="en-US" dirty="0">
                <a:latin typeface="Arial"/>
                <a:cs typeface="Arial"/>
              </a:rPr>
              <a:t> but school has complete FAFSA. Check SSN and DOB on FAMS</a:t>
            </a:r>
          </a:p>
          <a:p>
            <a:pPr marL="671195" lvl="1" indent="-213995">
              <a:spcAft>
                <a:spcPts val="450"/>
              </a:spcAft>
              <a:buFont typeface="Arial" panose="020B0604020202020204" pitchFamily="34" charset="0"/>
              <a:buChar char="•"/>
            </a:pPr>
            <a:r>
              <a:rPr lang="en-US" sz="1600" dirty="0">
                <a:latin typeface="Arial"/>
                <a:cs typeface="Arial"/>
              </a:rPr>
              <a:t>If incorrect in FAMS, student must update their Contact Information in WVSAM</a:t>
            </a:r>
          </a:p>
          <a:p>
            <a:pPr marL="671195" lvl="1" indent="-213995">
              <a:spcAft>
                <a:spcPts val="450"/>
              </a:spcAft>
              <a:buFont typeface="Arial" panose="020B0604020202020204" pitchFamily="34" charset="0"/>
              <a:buChar char="•"/>
            </a:pPr>
            <a:r>
              <a:rPr lang="en-US" sz="1600" dirty="0">
                <a:latin typeface="Arial"/>
                <a:cs typeface="Arial"/>
              </a:rPr>
              <a:t>If incorrect on FAFSA, student must correct FAFSA</a:t>
            </a:r>
          </a:p>
          <a:p>
            <a:pPr marL="213995" indent="-213995">
              <a:spcAft>
                <a:spcPts val="450"/>
              </a:spcAft>
              <a:buFont typeface="Arial" panose="020B0604020202020204" pitchFamily="34" charset="0"/>
              <a:buChar char="•"/>
            </a:pPr>
            <a:r>
              <a:rPr lang="en-US" u="sng" dirty="0">
                <a:latin typeface="Arial"/>
                <a:cs typeface="Arial"/>
              </a:rPr>
              <a:t>Not a WV Resident</a:t>
            </a:r>
            <a:r>
              <a:rPr lang="en-US" dirty="0">
                <a:latin typeface="Arial"/>
                <a:cs typeface="Arial"/>
              </a:rPr>
              <a:t> but is a resident</a:t>
            </a:r>
          </a:p>
          <a:p>
            <a:pPr marL="671195" lvl="1" indent="-213995">
              <a:spcAft>
                <a:spcPts val="450"/>
              </a:spcAft>
              <a:buFont typeface="Arial" panose="020B0604020202020204" pitchFamily="34" charset="0"/>
              <a:buChar char="•"/>
            </a:pPr>
            <a:r>
              <a:rPr lang="en-US" sz="1600" dirty="0">
                <a:latin typeface="Arial"/>
                <a:cs typeface="Arial"/>
              </a:rPr>
              <a:t>Is FAFSA incomplete? This is default reason for null FAFSA</a:t>
            </a:r>
          </a:p>
          <a:p>
            <a:pPr marL="671195" lvl="1" indent="-213995">
              <a:spcAft>
                <a:spcPts val="450"/>
              </a:spcAft>
              <a:buFont typeface="Arial" panose="020B0604020202020204" pitchFamily="34" charset="0"/>
              <a:buChar char="•"/>
            </a:pPr>
            <a:r>
              <a:rPr lang="en-US" sz="1600" dirty="0">
                <a:latin typeface="Arial"/>
                <a:cs typeface="Arial"/>
              </a:rPr>
              <a:t>Has the student indicated they want unsub loan only?</a:t>
            </a:r>
          </a:p>
          <a:p>
            <a:pPr marL="671195" lvl="1" indent="-213995">
              <a:spcAft>
                <a:spcPts val="450"/>
              </a:spcAft>
              <a:buFont typeface="Arial" panose="020B0604020202020204" pitchFamily="34" charset="0"/>
              <a:buChar char="•"/>
            </a:pPr>
            <a:r>
              <a:rPr lang="en-US" sz="1600" dirty="0">
                <a:latin typeface="Arial"/>
                <a:cs typeface="Arial"/>
              </a:rPr>
              <a:t>Is state residence question answered and date listed on FAFSA? (also for parent of dependent student)</a:t>
            </a:r>
          </a:p>
          <a:p>
            <a:pPr marL="1128395" lvl="2" indent="-213995">
              <a:spcAft>
                <a:spcPts val="450"/>
              </a:spcAft>
              <a:buFont typeface="Arial" panose="020B0604020202020204" pitchFamily="34" charset="0"/>
              <a:buChar char="•"/>
            </a:pPr>
            <a:r>
              <a:rPr lang="en-US" sz="1600" dirty="0">
                <a:latin typeface="Arial"/>
                <a:cs typeface="Arial"/>
              </a:rPr>
              <a:t>Appeal option</a:t>
            </a:r>
          </a:p>
        </p:txBody>
      </p:sp>
      <p:pic>
        <p:nvPicPr>
          <p:cNvPr id="7" name="Picture 6" descr="Logo, company name&#10;&#10;Description automatically generated">
            <a:extLst>
              <a:ext uri="{FF2B5EF4-FFF2-40B4-BE49-F238E27FC236}">
                <a16:creationId xmlns:a16="http://schemas.microsoft.com/office/drawing/2014/main" id="{9D9CEFC5-0E42-4FED-A232-A78B73D29AA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16733" y="349886"/>
            <a:ext cx="3510534" cy="1500229"/>
          </a:xfrm>
          <a:prstGeom prst="rect">
            <a:avLst/>
          </a:prstGeom>
        </p:spPr>
      </p:pic>
    </p:spTree>
    <p:extLst>
      <p:ext uri="{BB962C8B-B14F-4D97-AF65-F5344CB8AC3E}">
        <p14:creationId xmlns:p14="http://schemas.microsoft.com/office/powerpoint/2010/main" val="51702288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A75DEC2-5220-4335-B219-2CDA6225BE52}"/>
              </a:ext>
            </a:extLst>
          </p:cNvPr>
          <p:cNvSpPr txBox="1"/>
          <p:nvPr/>
        </p:nvSpPr>
        <p:spPr>
          <a:xfrm>
            <a:off x="689715" y="2191300"/>
            <a:ext cx="8125673" cy="3817455"/>
          </a:xfrm>
          <a:prstGeom prst="rect">
            <a:avLst/>
          </a:prstGeom>
          <a:noFill/>
        </p:spPr>
        <p:txBody>
          <a:bodyPr wrap="square" lIns="91440" tIns="45720" rIns="91440" bIns="45720" numCol="2" rtlCol="0" anchor="t">
            <a:spAutoFit/>
          </a:bodyPr>
          <a:lstStyle/>
          <a:p>
            <a:pPr>
              <a:spcAft>
                <a:spcPts val="450"/>
              </a:spcAft>
            </a:pPr>
            <a:r>
              <a:rPr lang="en-US" b="1" dirty="0">
                <a:latin typeface="Arial"/>
                <a:cs typeface="Arial"/>
              </a:rPr>
              <a:t>FAMS Driven (can’t select)</a:t>
            </a:r>
            <a:endParaRPr lang="en-US" sz="1400" b="1" dirty="0">
              <a:latin typeface="Arial"/>
              <a:cs typeface="Arial"/>
            </a:endParaRPr>
          </a:p>
          <a:p>
            <a:pPr marL="213995" indent="-213995">
              <a:spcAft>
                <a:spcPts val="450"/>
              </a:spcAft>
              <a:buFont typeface="Arial" panose="020B0604020202020204" pitchFamily="34" charset="0"/>
              <a:buChar char="•"/>
            </a:pPr>
            <a:r>
              <a:rPr lang="en-US" dirty="0">
                <a:latin typeface="Arial"/>
                <a:cs typeface="Arial"/>
              </a:rPr>
              <a:t>No FAFSA - F</a:t>
            </a:r>
          </a:p>
          <a:p>
            <a:pPr marL="213995" indent="-213995">
              <a:spcAft>
                <a:spcPts val="450"/>
              </a:spcAft>
              <a:buFont typeface="Arial" panose="020B0604020202020204" pitchFamily="34" charset="0"/>
              <a:buChar char="•"/>
            </a:pPr>
            <a:r>
              <a:rPr lang="en-US" dirty="0">
                <a:latin typeface="Arial"/>
                <a:cs typeface="Arial"/>
              </a:rPr>
              <a:t>Has a prior degree - A</a:t>
            </a:r>
          </a:p>
          <a:p>
            <a:pPr marL="213995" indent="-213995">
              <a:spcAft>
                <a:spcPts val="450"/>
              </a:spcAft>
              <a:buFont typeface="Arial" panose="020B0604020202020204" pitchFamily="34" charset="0"/>
              <a:buChar char="•"/>
            </a:pPr>
            <a:r>
              <a:rPr lang="en-US" dirty="0">
                <a:latin typeface="Arial"/>
                <a:cs typeface="Arial"/>
              </a:rPr>
              <a:t>Not a WV resident - AF</a:t>
            </a:r>
          </a:p>
          <a:p>
            <a:pPr marL="213995" indent="-213995">
              <a:spcAft>
                <a:spcPts val="450"/>
              </a:spcAft>
              <a:buFont typeface="Arial" panose="020B0604020202020204" pitchFamily="34" charset="0"/>
              <a:buChar char="•"/>
            </a:pPr>
            <a:r>
              <a:rPr lang="en-US" dirty="0">
                <a:latin typeface="Arial"/>
                <a:cs typeface="Arial"/>
              </a:rPr>
              <a:t>Not in eligible program - A</a:t>
            </a:r>
          </a:p>
          <a:p>
            <a:pPr marL="213995" indent="-213995">
              <a:spcAft>
                <a:spcPts val="450"/>
              </a:spcAft>
              <a:buFont typeface="Arial" panose="020B0604020202020204" pitchFamily="34" charset="0"/>
              <a:buChar char="•"/>
            </a:pPr>
            <a:r>
              <a:rPr lang="en-US" dirty="0">
                <a:latin typeface="Arial"/>
                <a:cs typeface="Arial"/>
              </a:rPr>
              <a:t>No high school degree - F</a:t>
            </a:r>
          </a:p>
          <a:p>
            <a:pPr marL="213995" indent="-213995">
              <a:spcAft>
                <a:spcPts val="450"/>
              </a:spcAft>
              <a:buFont typeface="Arial" panose="020B0604020202020204" pitchFamily="34" charset="0"/>
              <a:buChar char="•"/>
            </a:pPr>
            <a:r>
              <a:rPr lang="en-US" dirty="0">
                <a:latin typeface="Arial"/>
                <a:cs typeface="Arial"/>
              </a:rPr>
              <a:t>Defaulted on student loan - F</a:t>
            </a:r>
          </a:p>
          <a:p>
            <a:pPr marL="213995" indent="-213995">
              <a:spcAft>
                <a:spcPts val="450"/>
              </a:spcAft>
              <a:buFont typeface="Arial" panose="020B0604020202020204" pitchFamily="34" charset="0"/>
              <a:buChar char="•"/>
            </a:pPr>
            <a:r>
              <a:rPr lang="en-US" dirty="0">
                <a:latin typeface="Arial"/>
                <a:cs typeface="Arial"/>
              </a:rPr>
              <a:t>Not a citizen or legal resident - F</a:t>
            </a:r>
          </a:p>
          <a:p>
            <a:pPr marL="213995" indent="-213995">
              <a:spcAft>
                <a:spcPts val="450"/>
              </a:spcAft>
              <a:buFont typeface="Arial" panose="020B0604020202020204" pitchFamily="34" charset="0"/>
              <a:buChar char="•"/>
            </a:pPr>
            <a:endParaRPr lang="en-US" dirty="0">
              <a:latin typeface="Arial"/>
              <a:cs typeface="Arial"/>
            </a:endParaRPr>
          </a:p>
          <a:p>
            <a:pPr marL="213995" indent="-213995">
              <a:spcAft>
                <a:spcPts val="450"/>
              </a:spcAft>
              <a:buFont typeface="Arial" panose="020B0604020202020204" pitchFamily="34" charset="0"/>
              <a:buChar char="•"/>
            </a:pPr>
            <a:endParaRPr lang="en-US" dirty="0">
              <a:latin typeface="Arial"/>
              <a:cs typeface="Arial"/>
            </a:endParaRPr>
          </a:p>
          <a:p>
            <a:pPr marL="213995" indent="-213995">
              <a:spcAft>
                <a:spcPts val="450"/>
              </a:spcAft>
              <a:buFont typeface="Arial" panose="020B0604020202020204" pitchFamily="34" charset="0"/>
              <a:buChar char="•"/>
            </a:pPr>
            <a:endParaRPr lang="en-US" dirty="0">
              <a:latin typeface="Arial"/>
              <a:cs typeface="Arial"/>
            </a:endParaRPr>
          </a:p>
          <a:p>
            <a:pPr>
              <a:spcAft>
                <a:spcPts val="450"/>
              </a:spcAft>
            </a:pPr>
            <a:r>
              <a:rPr lang="en-US" b="1" dirty="0">
                <a:latin typeface="Arial"/>
                <a:cs typeface="Arial"/>
              </a:rPr>
              <a:t>School selects</a:t>
            </a:r>
            <a:endParaRPr lang="en-US" sz="1400" b="1" dirty="0">
              <a:latin typeface="Arial"/>
              <a:cs typeface="Arial"/>
            </a:endParaRPr>
          </a:p>
          <a:p>
            <a:pPr marL="213995" indent="-213995">
              <a:spcAft>
                <a:spcPts val="450"/>
              </a:spcAft>
              <a:buFont typeface="Arial" panose="020B0604020202020204" pitchFamily="34" charset="0"/>
              <a:buChar char="•"/>
            </a:pPr>
            <a:r>
              <a:rPr lang="en-US" dirty="0">
                <a:latin typeface="Arial"/>
                <a:cs typeface="Arial"/>
              </a:rPr>
              <a:t>Eligible </a:t>
            </a:r>
          </a:p>
          <a:p>
            <a:pPr marL="213995" indent="-213995">
              <a:spcAft>
                <a:spcPts val="450"/>
              </a:spcAft>
              <a:buFont typeface="Arial" panose="020B0604020202020204" pitchFamily="34" charset="0"/>
              <a:buChar char="•"/>
            </a:pPr>
            <a:r>
              <a:rPr lang="en-US" dirty="0">
                <a:latin typeface="Arial"/>
                <a:cs typeface="Arial"/>
              </a:rPr>
              <a:t>Eligible but has enough aid</a:t>
            </a:r>
          </a:p>
          <a:p>
            <a:pPr marL="213995" indent="-213995">
              <a:spcAft>
                <a:spcPts val="450"/>
              </a:spcAft>
              <a:buFont typeface="Arial" panose="020B0604020202020204" pitchFamily="34" charset="0"/>
              <a:buChar char="•"/>
            </a:pPr>
            <a:r>
              <a:rPr lang="en-US" dirty="0">
                <a:latin typeface="Arial"/>
                <a:cs typeface="Arial"/>
              </a:rPr>
              <a:t>No information on file</a:t>
            </a:r>
          </a:p>
          <a:p>
            <a:pPr marL="213995" indent="-213995">
              <a:spcAft>
                <a:spcPts val="450"/>
              </a:spcAft>
              <a:buFont typeface="Arial" panose="020B0604020202020204" pitchFamily="34" charset="0"/>
              <a:buChar char="•"/>
            </a:pPr>
            <a:r>
              <a:rPr lang="en-US" dirty="0">
                <a:latin typeface="Arial"/>
                <a:cs typeface="Arial"/>
              </a:rPr>
              <a:t>Not meeting SAP</a:t>
            </a:r>
          </a:p>
          <a:p>
            <a:pPr marL="213995" indent="-213995">
              <a:spcAft>
                <a:spcPts val="450"/>
              </a:spcAft>
              <a:buFont typeface="Arial" panose="020B0604020202020204" pitchFamily="34" charset="0"/>
              <a:buChar char="•"/>
            </a:pPr>
            <a:r>
              <a:rPr lang="en-US" dirty="0">
                <a:latin typeface="Arial"/>
                <a:cs typeface="Arial"/>
              </a:rPr>
              <a:t>Not eligible by Institution</a:t>
            </a:r>
          </a:p>
          <a:p>
            <a:pPr marL="213995" indent="-213995">
              <a:spcAft>
                <a:spcPts val="450"/>
              </a:spcAft>
              <a:buFont typeface="Arial" panose="020B0604020202020204" pitchFamily="34" charset="0"/>
              <a:buChar char="•"/>
            </a:pPr>
            <a:r>
              <a:rPr lang="en-US" dirty="0">
                <a:latin typeface="Arial"/>
                <a:cs typeface="Arial"/>
              </a:rPr>
              <a:t>Eligible but declined award</a:t>
            </a:r>
          </a:p>
          <a:p>
            <a:pPr marL="213995" indent="-213995">
              <a:spcAft>
                <a:spcPts val="450"/>
              </a:spcAft>
              <a:buFont typeface="Arial" panose="020B0604020202020204" pitchFamily="34" charset="0"/>
              <a:buChar char="•"/>
            </a:pPr>
            <a:r>
              <a:rPr lang="en-US" dirty="0">
                <a:latin typeface="Arial"/>
                <a:cs typeface="Arial"/>
              </a:rPr>
              <a:t>Verification</a:t>
            </a:r>
          </a:p>
          <a:p>
            <a:pPr marL="213995" indent="-213995">
              <a:spcAft>
                <a:spcPts val="450"/>
              </a:spcAft>
              <a:buFont typeface="Arial" panose="020B0604020202020204" pitchFamily="34" charset="0"/>
              <a:buChar char="•"/>
            </a:pPr>
            <a:r>
              <a:rPr lang="en-US" dirty="0">
                <a:latin typeface="Arial"/>
                <a:cs typeface="Arial"/>
              </a:rPr>
              <a:t>90+ hours/Associate Degree</a:t>
            </a:r>
          </a:p>
          <a:p>
            <a:pPr marL="213995" indent="-213995">
              <a:spcAft>
                <a:spcPts val="450"/>
              </a:spcAft>
              <a:buFont typeface="Arial" panose="020B0604020202020204" pitchFamily="34" charset="0"/>
              <a:buChar char="•"/>
            </a:pPr>
            <a:endParaRPr lang="en-US" dirty="0">
              <a:latin typeface="Arial"/>
              <a:cs typeface="Arial"/>
            </a:endParaRPr>
          </a:p>
          <a:p>
            <a:pPr marL="213995" indent="-213995">
              <a:spcAft>
                <a:spcPts val="450"/>
              </a:spcAft>
              <a:buFont typeface="Arial" panose="020B0604020202020204" pitchFamily="34" charset="0"/>
              <a:buChar char="•"/>
            </a:pPr>
            <a:endParaRPr lang="en-US" dirty="0">
              <a:latin typeface="Arial"/>
              <a:cs typeface="Arial"/>
            </a:endParaRPr>
          </a:p>
        </p:txBody>
      </p:sp>
      <p:pic>
        <p:nvPicPr>
          <p:cNvPr id="4" name="Picture 3" descr="Logo, company name&#10;&#10;Description automatically generated">
            <a:extLst>
              <a:ext uri="{FF2B5EF4-FFF2-40B4-BE49-F238E27FC236}">
                <a16:creationId xmlns:a16="http://schemas.microsoft.com/office/drawing/2014/main" id="{32A72A56-16D4-4C5A-9187-D1410EA6D92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22904" y="321312"/>
            <a:ext cx="2298192" cy="982134"/>
          </a:xfrm>
          <a:prstGeom prst="rect">
            <a:avLst/>
          </a:prstGeom>
        </p:spPr>
      </p:pic>
      <p:sp>
        <p:nvSpPr>
          <p:cNvPr id="5" name="TextBox 4">
            <a:extLst>
              <a:ext uri="{FF2B5EF4-FFF2-40B4-BE49-F238E27FC236}">
                <a16:creationId xmlns:a16="http://schemas.microsoft.com/office/drawing/2014/main" id="{156DAE86-76C0-4189-BD0E-7D6EDA5B1931}"/>
              </a:ext>
            </a:extLst>
          </p:cNvPr>
          <p:cNvSpPr txBox="1"/>
          <p:nvPr/>
        </p:nvSpPr>
        <p:spPr>
          <a:xfrm>
            <a:off x="689716" y="1665515"/>
            <a:ext cx="7764567" cy="461665"/>
          </a:xfrm>
          <a:prstGeom prst="rect">
            <a:avLst/>
          </a:prstGeom>
          <a:noFill/>
        </p:spPr>
        <p:txBody>
          <a:bodyPr wrap="square" lIns="91440" tIns="45720" rIns="91440" bIns="45720" numCol="1" rtlCol="0" anchor="t">
            <a:spAutoFit/>
          </a:bodyPr>
          <a:lstStyle/>
          <a:p>
            <a:pPr>
              <a:spcAft>
                <a:spcPts val="450"/>
              </a:spcAft>
            </a:pPr>
            <a:r>
              <a:rPr lang="en-US" sz="2400" b="1" dirty="0">
                <a:latin typeface="Arial"/>
                <a:cs typeface="Arial"/>
              </a:rPr>
              <a:t>FAMS – Institution Eligibility </a:t>
            </a:r>
            <a:endParaRPr lang="en-US" dirty="0">
              <a:latin typeface="Arial"/>
              <a:cs typeface="Arial"/>
            </a:endParaRPr>
          </a:p>
        </p:txBody>
      </p:sp>
      <p:sp>
        <p:nvSpPr>
          <p:cNvPr id="2" name="TextBox 1">
            <a:extLst>
              <a:ext uri="{FF2B5EF4-FFF2-40B4-BE49-F238E27FC236}">
                <a16:creationId xmlns:a16="http://schemas.microsoft.com/office/drawing/2014/main" id="{3A5D0EF5-5E95-45E3-83EF-F7834CE0B5EE}"/>
              </a:ext>
            </a:extLst>
          </p:cNvPr>
          <p:cNvSpPr txBox="1"/>
          <p:nvPr/>
        </p:nvSpPr>
        <p:spPr>
          <a:xfrm>
            <a:off x="904028" y="6024872"/>
            <a:ext cx="4396635" cy="584775"/>
          </a:xfrm>
          <a:prstGeom prst="rect">
            <a:avLst/>
          </a:prstGeom>
          <a:noFill/>
        </p:spPr>
        <p:txBody>
          <a:bodyPr wrap="square" rtlCol="0">
            <a:spAutoFit/>
          </a:bodyPr>
          <a:lstStyle/>
          <a:p>
            <a:r>
              <a:rPr lang="en-US" sz="1600" dirty="0"/>
              <a:t>A = determined from application</a:t>
            </a:r>
          </a:p>
          <a:p>
            <a:r>
              <a:rPr lang="en-US" sz="1600" dirty="0"/>
              <a:t>F = determined from FAFSA</a:t>
            </a:r>
          </a:p>
        </p:txBody>
      </p:sp>
      <p:sp>
        <p:nvSpPr>
          <p:cNvPr id="8" name="Arrow: Right 7">
            <a:extLst>
              <a:ext uri="{FF2B5EF4-FFF2-40B4-BE49-F238E27FC236}">
                <a16:creationId xmlns:a16="http://schemas.microsoft.com/office/drawing/2014/main" id="{82D89D81-CBA2-4FA7-A7DC-DD0901E51192}"/>
              </a:ext>
            </a:extLst>
          </p:cNvPr>
          <p:cNvSpPr/>
          <p:nvPr/>
        </p:nvSpPr>
        <p:spPr>
          <a:xfrm rot="16200000">
            <a:off x="820673" y="5235759"/>
            <a:ext cx="783772" cy="500963"/>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B6829B9E-B67C-404F-A8BE-E43996BAAF19}"/>
              </a:ext>
            </a:extLst>
          </p:cNvPr>
          <p:cNvSpPr txBox="1"/>
          <p:nvPr/>
        </p:nvSpPr>
        <p:spPr>
          <a:xfrm>
            <a:off x="1565584" y="5066440"/>
            <a:ext cx="2835075" cy="369332"/>
          </a:xfrm>
          <a:prstGeom prst="rect">
            <a:avLst/>
          </a:prstGeom>
          <a:noFill/>
        </p:spPr>
        <p:txBody>
          <a:bodyPr wrap="square" rtlCol="0">
            <a:spAutoFit/>
          </a:bodyPr>
          <a:lstStyle/>
          <a:p>
            <a:r>
              <a:rPr lang="en-US" b="1" dirty="0">
                <a:solidFill>
                  <a:srgbClr val="FF0000"/>
                </a:solidFill>
                <a:latin typeface="Arial" panose="020B0604020202020204" pitchFamily="34" charset="0"/>
                <a:cs typeface="Arial" panose="020B0604020202020204" pitchFamily="34" charset="0"/>
              </a:rPr>
              <a:t>Only Certify Ineligible</a:t>
            </a:r>
          </a:p>
        </p:txBody>
      </p:sp>
      <p:sp>
        <p:nvSpPr>
          <p:cNvPr id="11" name="Arrow: Right 10">
            <a:extLst>
              <a:ext uri="{FF2B5EF4-FFF2-40B4-BE49-F238E27FC236}">
                <a16:creationId xmlns:a16="http://schemas.microsoft.com/office/drawing/2014/main" id="{7C78016A-72BD-4A2B-A185-2A370D26FD2B}"/>
              </a:ext>
            </a:extLst>
          </p:cNvPr>
          <p:cNvSpPr/>
          <p:nvPr/>
        </p:nvSpPr>
        <p:spPr>
          <a:xfrm rot="16200000" flipH="1">
            <a:off x="5884847" y="1350915"/>
            <a:ext cx="900144" cy="500963"/>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D9A47CDC-8328-4EA3-9CE7-E4AFA05701AB}"/>
              </a:ext>
            </a:extLst>
          </p:cNvPr>
          <p:cNvSpPr txBox="1"/>
          <p:nvPr/>
        </p:nvSpPr>
        <p:spPr>
          <a:xfrm>
            <a:off x="6635691" y="1181283"/>
            <a:ext cx="2336453" cy="646331"/>
          </a:xfrm>
          <a:prstGeom prst="rect">
            <a:avLst/>
          </a:prstGeom>
          <a:noFill/>
        </p:spPr>
        <p:txBody>
          <a:bodyPr wrap="square" rtlCol="0">
            <a:spAutoFit/>
          </a:bodyPr>
          <a:lstStyle/>
          <a:p>
            <a:r>
              <a:rPr lang="en-US" b="1" dirty="0">
                <a:solidFill>
                  <a:srgbClr val="00B050"/>
                </a:solidFill>
                <a:latin typeface="Arial" panose="020B0604020202020204" pitchFamily="34" charset="0"/>
                <a:cs typeface="Arial" panose="020B0604020202020204" pitchFamily="34" charset="0"/>
              </a:rPr>
              <a:t>You can change as eligiblity changes</a:t>
            </a:r>
          </a:p>
        </p:txBody>
      </p:sp>
    </p:spTree>
    <p:extLst>
      <p:ext uri="{BB962C8B-B14F-4D97-AF65-F5344CB8AC3E}">
        <p14:creationId xmlns:p14="http://schemas.microsoft.com/office/powerpoint/2010/main" val="30473249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Graphical user interface, application, table&#10;&#10;Description automatically generated">
            <a:extLst>
              <a:ext uri="{FF2B5EF4-FFF2-40B4-BE49-F238E27FC236}">
                <a16:creationId xmlns:a16="http://schemas.microsoft.com/office/drawing/2014/main" id="{B9E92C61-E720-46EF-B601-869295F5045F}"/>
              </a:ext>
            </a:extLst>
          </p:cNvPr>
          <p:cNvPicPr>
            <a:picLocks noChangeAspect="1"/>
          </p:cNvPicPr>
          <p:nvPr/>
        </p:nvPicPr>
        <p:blipFill rotWithShape="1">
          <a:blip r:embed="rId3"/>
          <a:srcRect t="34568" r="73680" b="6717"/>
          <a:stretch/>
        </p:blipFill>
        <p:spPr>
          <a:xfrm>
            <a:off x="5834411" y="2049424"/>
            <a:ext cx="2839762" cy="3894176"/>
          </a:xfrm>
          <a:prstGeom prst="rect">
            <a:avLst/>
          </a:prstGeom>
          <a:ln>
            <a:solidFill>
              <a:schemeClr val="tx1"/>
            </a:solidFill>
          </a:ln>
        </p:spPr>
      </p:pic>
      <p:sp>
        <p:nvSpPr>
          <p:cNvPr id="3" name="Oval 2">
            <a:extLst>
              <a:ext uri="{FF2B5EF4-FFF2-40B4-BE49-F238E27FC236}">
                <a16:creationId xmlns:a16="http://schemas.microsoft.com/office/drawing/2014/main" id="{3029F634-9DEE-4779-BAD6-04B5F88FC8EB}"/>
              </a:ext>
            </a:extLst>
          </p:cNvPr>
          <p:cNvSpPr/>
          <p:nvPr/>
        </p:nvSpPr>
        <p:spPr>
          <a:xfrm>
            <a:off x="5643153" y="2717246"/>
            <a:ext cx="2298191" cy="24546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CC8F00E-3C41-4B62-A1FC-1D0C0D52E891}"/>
              </a:ext>
            </a:extLst>
          </p:cNvPr>
          <p:cNvSpPr txBox="1"/>
          <p:nvPr/>
        </p:nvSpPr>
        <p:spPr>
          <a:xfrm>
            <a:off x="391885" y="1908191"/>
            <a:ext cx="5251268" cy="2721258"/>
          </a:xfrm>
          <a:prstGeom prst="rect">
            <a:avLst/>
          </a:prstGeom>
          <a:noFill/>
        </p:spPr>
        <p:txBody>
          <a:bodyPr wrap="square" lIns="91440" tIns="45720" rIns="91440" bIns="45720" rtlCol="0" anchor="t">
            <a:spAutoFit/>
          </a:bodyPr>
          <a:lstStyle/>
          <a:p>
            <a:pPr>
              <a:spcAft>
                <a:spcPts val="450"/>
              </a:spcAft>
            </a:pPr>
            <a:r>
              <a:rPr lang="en-US" sz="2400" b="1" dirty="0">
                <a:latin typeface="Arial"/>
                <a:cs typeface="Arial"/>
              </a:rPr>
              <a:t>Certifying</a:t>
            </a:r>
            <a:endParaRPr lang="en-US" b="1" dirty="0">
              <a:latin typeface="Arial"/>
              <a:cs typeface="Arial"/>
            </a:endParaRPr>
          </a:p>
          <a:p>
            <a:pPr>
              <a:spcAft>
                <a:spcPts val="450"/>
              </a:spcAft>
            </a:pPr>
            <a:r>
              <a:rPr lang="en-US" dirty="0">
                <a:latin typeface="Arial"/>
                <a:cs typeface="Arial"/>
              </a:rPr>
              <a:t>Eligible field</a:t>
            </a:r>
          </a:p>
          <a:p>
            <a:pPr marL="285750" indent="-285750">
              <a:spcAft>
                <a:spcPts val="450"/>
              </a:spcAft>
              <a:buFont typeface="Arial" panose="020B0604020202020204" pitchFamily="34" charset="0"/>
              <a:buChar char="•"/>
            </a:pPr>
            <a:r>
              <a:rPr lang="en-US" dirty="0">
                <a:latin typeface="Arial"/>
                <a:cs typeface="Arial"/>
              </a:rPr>
              <a:t>N = Ineligible</a:t>
            </a:r>
          </a:p>
          <a:p>
            <a:pPr marL="742950" lvl="1" indent="-285750">
              <a:spcAft>
                <a:spcPts val="450"/>
              </a:spcAft>
              <a:buFont typeface="Arial" panose="020B0604020202020204" pitchFamily="34" charset="0"/>
              <a:buChar char="•"/>
            </a:pPr>
            <a:r>
              <a:rPr lang="en-US" dirty="0">
                <a:latin typeface="Arial"/>
                <a:cs typeface="Arial"/>
              </a:rPr>
              <a:t>Initial review – can only certify as ineligible</a:t>
            </a:r>
          </a:p>
          <a:p>
            <a:pPr marL="742950" lvl="1" indent="-285750">
              <a:spcAft>
                <a:spcPts val="450"/>
              </a:spcAft>
              <a:buFont typeface="Arial" panose="020B0604020202020204" pitchFamily="34" charset="0"/>
              <a:buChar char="•"/>
            </a:pPr>
            <a:r>
              <a:rPr lang="en-US" dirty="0">
                <a:latin typeface="Arial"/>
                <a:cs typeface="Arial"/>
              </a:rPr>
              <a:t>Subsequent review after certified – depends</a:t>
            </a:r>
          </a:p>
          <a:p>
            <a:pPr marL="285750" indent="-285750">
              <a:spcAft>
                <a:spcPts val="450"/>
              </a:spcAft>
              <a:buFont typeface="Arial" panose="020B0604020202020204" pitchFamily="34" charset="0"/>
              <a:buChar char="•"/>
            </a:pPr>
            <a:r>
              <a:rPr lang="en-US" dirty="0">
                <a:latin typeface="Arial"/>
                <a:cs typeface="Arial"/>
              </a:rPr>
              <a:t>Y = Appears eligible in FAMS but school must still review eligiblity.</a:t>
            </a:r>
          </a:p>
        </p:txBody>
      </p:sp>
      <p:pic>
        <p:nvPicPr>
          <p:cNvPr id="4" name="Picture 3" descr="Logo, company name&#10;&#10;Description automatically generated">
            <a:extLst>
              <a:ext uri="{FF2B5EF4-FFF2-40B4-BE49-F238E27FC236}">
                <a16:creationId xmlns:a16="http://schemas.microsoft.com/office/drawing/2014/main" id="{A4254153-72A4-25EC-04AE-467A3708EC9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16733" y="349886"/>
            <a:ext cx="3510534" cy="1500229"/>
          </a:xfrm>
          <a:prstGeom prst="rect">
            <a:avLst/>
          </a:prstGeom>
        </p:spPr>
      </p:pic>
    </p:spTree>
    <p:extLst>
      <p:ext uri="{BB962C8B-B14F-4D97-AF65-F5344CB8AC3E}">
        <p14:creationId xmlns:p14="http://schemas.microsoft.com/office/powerpoint/2010/main" val="295383315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Logo, company name&#10;&#10;Description automatically generated">
            <a:extLst>
              <a:ext uri="{FF2B5EF4-FFF2-40B4-BE49-F238E27FC236}">
                <a16:creationId xmlns:a16="http://schemas.microsoft.com/office/drawing/2014/main" id="{9D9CEFC5-0E42-4FED-A232-A78B73D29AA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16733" y="349886"/>
            <a:ext cx="3510534" cy="1500229"/>
          </a:xfrm>
          <a:prstGeom prst="rect">
            <a:avLst/>
          </a:prstGeom>
        </p:spPr>
      </p:pic>
      <p:pic>
        <p:nvPicPr>
          <p:cNvPr id="2" name="Picture 2" descr="Graphical user interface, application, table&#10;&#10;Description automatically generated">
            <a:extLst>
              <a:ext uri="{FF2B5EF4-FFF2-40B4-BE49-F238E27FC236}">
                <a16:creationId xmlns:a16="http://schemas.microsoft.com/office/drawing/2014/main" id="{B9E92C61-E720-46EF-B601-869295F5045F}"/>
              </a:ext>
            </a:extLst>
          </p:cNvPr>
          <p:cNvPicPr>
            <a:picLocks noChangeAspect="1"/>
          </p:cNvPicPr>
          <p:nvPr/>
        </p:nvPicPr>
        <p:blipFill rotWithShape="1">
          <a:blip r:embed="rId3"/>
          <a:srcRect t="34568" r="1737" b="-176"/>
          <a:stretch/>
        </p:blipFill>
        <p:spPr>
          <a:xfrm>
            <a:off x="1670472" y="2561437"/>
            <a:ext cx="7443520" cy="3055148"/>
          </a:xfrm>
          <a:prstGeom prst="rect">
            <a:avLst/>
          </a:prstGeom>
        </p:spPr>
      </p:pic>
      <p:sp>
        <p:nvSpPr>
          <p:cNvPr id="3" name="Oval 2">
            <a:extLst>
              <a:ext uri="{FF2B5EF4-FFF2-40B4-BE49-F238E27FC236}">
                <a16:creationId xmlns:a16="http://schemas.microsoft.com/office/drawing/2014/main" id="{3029F634-9DEE-4779-BAD6-04B5F88FC8EB}"/>
              </a:ext>
            </a:extLst>
          </p:cNvPr>
          <p:cNvSpPr/>
          <p:nvPr/>
        </p:nvSpPr>
        <p:spPr>
          <a:xfrm>
            <a:off x="1540993" y="3004691"/>
            <a:ext cx="1340352" cy="23024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EDA40C7F-35A4-4A8E-8F0A-59E9B847BFCC}"/>
              </a:ext>
            </a:extLst>
          </p:cNvPr>
          <p:cNvSpPr txBox="1"/>
          <p:nvPr/>
        </p:nvSpPr>
        <p:spPr>
          <a:xfrm>
            <a:off x="96991" y="2667000"/>
            <a:ext cx="1573481" cy="2375009"/>
          </a:xfrm>
          <a:prstGeom prst="rect">
            <a:avLst/>
          </a:prstGeom>
          <a:noFill/>
        </p:spPr>
        <p:txBody>
          <a:bodyPr wrap="square" lIns="91440" tIns="45720" rIns="91440" bIns="45720" rtlCol="0" anchor="t">
            <a:spAutoFit/>
          </a:bodyPr>
          <a:lstStyle/>
          <a:p>
            <a:pPr>
              <a:spcAft>
                <a:spcPts val="450"/>
              </a:spcAft>
            </a:pPr>
            <a:r>
              <a:rPr lang="en-US" sz="1400" dirty="0">
                <a:latin typeface="Arial"/>
                <a:cs typeface="Arial"/>
              </a:rPr>
              <a:t>- Eligible gets Award Letter email/text.</a:t>
            </a:r>
            <a:endParaRPr lang="en-US" dirty="0">
              <a:cs typeface="Calibri" panose="020F0502020204030204"/>
            </a:endParaRPr>
          </a:p>
          <a:p>
            <a:pPr>
              <a:spcAft>
                <a:spcPts val="450"/>
              </a:spcAft>
            </a:pPr>
            <a:r>
              <a:rPr lang="en-US" sz="1400" dirty="0">
                <a:latin typeface="Arial"/>
                <a:cs typeface="Arial"/>
              </a:rPr>
              <a:t>- Eligible But Declined Award gets nothing.</a:t>
            </a:r>
          </a:p>
          <a:p>
            <a:pPr>
              <a:spcAft>
                <a:spcPts val="450"/>
              </a:spcAft>
            </a:pPr>
            <a:r>
              <a:rPr lang="en-US" sz="1400" dirty="0">
                <a:latin typeface="Arial"/>
                <a:cs typeface="Arial"/>
              </a:rPr>
              <a:t>- All others get denial email/ text with reason ineligible.</a:t>
            </a:r>
          </a:p>
        </p:txBody>
      </p:sp>
      <p:sp>
        <p:nvSpPr>
          <p:cNvPr id="11" name="Arrow: Right 10">
            <a:extLst>
              <a:ext uri="{FF2B5EF4-FFF2-40B4-BE49-F238E27FC236}">
                <a16:creationId xmlns:a16="http://schemas.microsoft.com/office/drawing/2014/main" id="{B473EDD9-0C0D-45AE-B6E2-07C50EDD77B7}"/>
              </a:ext>
            </a:extLst>
          </p:cNvPr>
          <p:cNvSpPr/>
          <p:nvPr/>
        </p:nvSpPr>
        <p:spPr>
          <a:xfrm rot="-1140000">
            <a:off x="1393282" y="3511307"/>
            <a:ext cx="2516243" cy="10690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rrow: Right 4">
            <a:extLst>
              <a:ext uri="{FF2B5EF4-FFF2-40B4-BE49-F238E27FC236}">
                <a16:creationId xmlns:a16="http://schemas.microsoft.com/office/drawing/2014/main" id="{E90EA79E-9C5A-C8CA-2BF6-60A028C19C14}"/>
              </a:ext>
            </a:extLst>
          </p:cNvPr>
          <p:cNvSpPr/>
          <p:nvPr/>
        </p:nvSpPr>
        <p:spPr>
          <a:xfrm rot="16643124">
            <a:off x="4246209" y="4139709"/>
            <a:ext cx="1968646" cy="15086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B63C3002-B711-5C5D-35F5-D65236C467B8}"/>
              </a:ext>
            </a:extLst>
          </p:cNvPr>
          <p:cNvSpPr txBox="1"/>
          <p:nvPr/>
        </p:nvSpPr>
        <p:spPr>
          <a:xfrm>
            <a:off x="5181600" y="5042009"/>
            <a:ext cx="2448525" cy="1082348"/>
          </a:xfrm>
          <a:prstGeom prst="rect">
            <a:avLst/>
          </a:prstGeom>
          <a:noFill/>
        </p:spPr>
        <p:txBody>
          <a:bodyPr wrap="square" lIns="91440" tIns="45720" rIns="91440" bIns="45720" rtlCol="0" anchor="t">
            <a:spAutoFit/>
          </a:bodyPr>
          <a:lstStyle/>
          <a:p>
            <a:pPr>
              <a:spcAft>
                <a:spcPts val="450"/>
              </a:spcAft>
            </a:pPr>
            <a:r>
              <a:rPr lang="en-US" sz="1400" b="1" dirty="0">
                <a:latin typeface="Arial"/>
                <a:cs typeface="Arial"/>
              </a:rPr>
              <a:t>Award Code </a:t>
            </a:r>
            <a:r>
              <a:rPr lang="en-US" sz="1400" dirty="0">
                <a:latin typeface="Arial"/>
                <a:cs typeface="Arial"/>
              </a:rPr>
              <a:t>must be P or D to get communication</a:t>
            </a:r>
          </a:p>
          <a:p>
            <a:pPr>
              <a:spcAft>
                <a:spcPts val="450"/>
              </a:spcAft>
            </a:pPr>
            <a:r>
              <a:rPr lang="en-US" sz="1400" dirty="0">
                <a:latin typeface="Arial"/>
                <a:cs typeface="Arial"/>
              </a:rPr>
              <a:t>- P = Award Letter</a:t>
            </a:r>
          </a:p>
          <a:p>
            <a:pPr>
              <a:spcAft>
                <a:spcPts val="450"/>
              </a:spcAft>
            </a:pPr>
            <a:r>
              <a:rPr lang="en-US" sz="1400" dirty="0">
                <a:latin typeface="Arial"/>
                <a:cs typeface="Arial"/>
              </a:rPr>
              <a:t>- D = Denial</a:t>
            </a:r>
          </a:p>
        </p:txBody>
      </p:sp>
    </p:spTree>
    <p:extLst>
      <p:ext uri="{BB962C8B-B14F-4D97-AF65-F5344CB8AC3E}">
        <p14:creationId xmlns:p14="http://schemas.microsoft.com/office/powerpoint/2010/main" val="1866556283"/>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56DAE86-76C0-4189-BD0E-7D6EDA5B1931}"/>
              </a:ext>
            </a:extLst>
          </p:cNvPr>
          <p:cNvSpPr txBox="1"/>
          <p:nvPr/>
        </p:nvSpPr>
        <p:spPr>
          <a:xfrm>
            <a:off x="689716" y="2286000"/>
            <a:ext cx="7764567" cy="3595856"/>
          </a:xfrm>
          <a:prstGeom prst="rect">
            <a:avLst/>
          </a:prstGeom>
          <a:noFill/>
        </p:spPr>
        <p:txBody>
          <a:bodyPr wrap="square" lIns="91440" tIns="45720" rIns="91440" bIns="45720" rtlCol="0" anchor="t">
            <a:spAutoFit/>
          </a:bodyPr>
          <a:lstStyle/>
          <a:p>
            <a:pPr>
              <a:spcAft>
                <a:spcPts val="450"/>
              </a:spcAft>
            </a:pPr>
            <a:r>
              <a:rPr lang="en-US" sz="2000" b="1" dirty="0">
                <a:latin typeface="Arial"/>
                <a:cs typeface="Arial"/>
              </a:rPr>
              <a:t>Certify Eligible</a:t>
            </a:r>
          </a:p>
          <a:p>
            <a:pPr marL="213995" indent="-213995">
              <a:spcAft>
                <a:spcPts val="450"/>
              </a:spcAft>
              <a:buFont typeface="Arial" panose="020B0604020202020204" pitchFamily="34" charset="0"/>
              <a:buChar char="•"/>
            </a:pPr>
            <a:r>
              <a:rPr lang="en-US" dirty="0">
                <a:latin typeface="Arial"/>
                <a:cs typeface="Arial"/>
              </a:rPr>
              <a:t>Fields to complete</a:t>
            </a:r>
          </a:p>
          <a:p>
            <a:pPr marL="671195" lvl="1" indent="-213995">
              <a:spcAft>
                <a:spcPts val="450"/>
              </a:spcAft>
              <a:buFont typeface="Arial" panose="020B0604020202020204" pitchFamily="34" charset="0"/>
              <a:buChar char="•"/>
            </a:pPr>
            <a:r>
              <a:rPr lang="en-US" sz="1600" dirty="0">
                <a:latin typeface="Arial"/>
                <a:cs typeface="Arial"/>
              </a:rPr>
              <a:t>Anticipated Completion Date</a:t>
            </a:r>
          </a:p>
          <a:p>
            <a:pPr marL="671195" lvl="1" indent="-213995">
              <a:spcAft>
                <a:spcPts val="450"/>
              </a:spcAft>
              <a:buFont typeface="Arial" panose="020B0604020202020204" pitchFamily="34" charset="0"/>
              <a:buChar char="•"/>
            </a:pPr>
            <a:r>
              <a:rPr lang="en-US" sz="1600" dirty="0">
                <a:latin typeface="Arial"/>
                <a:cs typeface="Arial"/>
              </a:rPr>
              <a:t>Cost of Attendance</a:t>
            </a:r>
          </a:p>
          <a:p>
            <a:pPr marL="671195" lvl="1" indent="-213995">
              <a:spcAft>
                <a:spcPts val="450"/>
              </a:spcAft>
              <a:buFont typeface="Arial" panose="020B0604020202020204" pitchFamily="34" charset="0"/>
              <a:buChar char="•"/>
            </a:pPr>
            <a:r>
              <a:rPr lang="en-US" sz="1600" dirty="0">
                <a:latin typeface="Arial"/>
                <a:cs typeface="Arial"/>
              </a:rPr>
              <a:t>In each Semester box eligible</a:t>
            </a:r>
          </a:p>
          <a:p>
            <a:pPr marL="1128395" lvl="2" indent="-213995">
              <a:spcAft>
                <a:spcPts val="450"/>
              </a:spcAft>
              <a:buFont typeface="Arial" panose="020B0604020202020204" pitchFamily="34" charset="0"/>
              <a:buChar char="•"/>
            </a:pPr>
            <a:r>
              <a:rPr lang="en-US" sz="1600" dirty="0">
                <a:latin typeface="Arial"/>
                <a:cs typeface="Arial"/>
              </a:rPr>
              <a:t>Amount</a:t>
            </a:r>
          </a:p>
          <a:p>
            <a:pPr marL="1128395" lvl="2" indent="-213995">
              <a:spcAft>
                <a:spcPts val="450"/>
              </a:spcAft>
              <a:buFont typeface="Arial" panose="020B0604020202020204" pitchFamily="34" charset="0"/>
              <a:buChar char="•"/>
            </a:pPr>
            <a:r>
              <a:rPr lang="en-US" sz="1600" dirty="0">
                <a:latin typeface="Arial"/>
                <a:cs typeface="Arial"/>
              </a:rPr>
              <a:t>Start Date (will calculate 60 Day Window)</a:t>
            </a:r>
          </a:p>
          <a:p>
            <a:pPr marL="671195" lvl="1" indent="-213995">
              <a:spcAft>
                <a:spcPts val="450"/>
              </a:spcAft>
              <a:buFont typeface="Arial" panose="020B0604020202020204" pitchFamily="34" charset="0"/>
              <a:buChar char="•"/>
            </a:pPr>
            <a:r>
              <a:rPr lang="en-US" sz="1600" dirty="0">
                <a:latin typeface="Arial"/>
                <a:cs typeface="Arial"/>
              </a:rPr>
              <a:t>Double check dates</a:t>
            </a:r>
          </a:p>
          <a:p>
            <a:pPr marL="213995" indent="-213995">
              <a:spcAft>
                <a:spcPts val="450"/>
              </a:spcAft>
              <a:buFont typeface="Arial" panose="020B0604020202020204" pitchFamily="34" charset="0"/>
              <a:buChar char="•"/>
            </a:pPr>
            <a:r>
              <a:rPr lang="en-US" sz="1600" dirty="0">
                <a:latin typeface="Arial"/>
                <a:cs typeface="Arial"/>
              </a:rPr>
              <a:t>Hit Certify. This will:</a:t>
            </a:r>
          </a:p>
          <a:p>
            <a:pPr marL="671195" lvl="1" indent="-213995">
              <a:spcAft>
                <a:spcPts val="450"/>
              </a:spcAft>
              <a:buFont typeface="Arial" panose="020B0604020202020204" pitchFamily="34" charset="0"/>
              <a:buChar char="•"/>
            </a:pPr>
            <a:r>
              <a:rPr lang="en-US" sz="1600" dirty="0">
                <a:latin typeface="Arial"/>
                <a:cs typeface="Arial"/>
              </a:rPr>
              <a:t>change Award Code to P</a:t>
            </a:r>
          </a:p>
          <a:p>
            <a:pPr marL="671195" lvl="1" indent="-213995">
              <a:spcAft>
                <a:spcPts val="450"/>
              </a:spcAft>
              <a:buFont typeface="Arial" panose="020B0604020202020204" pitchFamily="34" charset="0"/>
              <a:buChar char="•"/>
            </a:pPr>
            <a:r>
              <a:rPr lang="en-US" sz="1600" dirty="0">
                <a:latin typeface="Arial"/>
                <a:cs typeface="Arial"/>
              </a:rPr>
              <a:t>populate or update Certified Date and Certified By fields</a:t>
            </a:r>
          </a:p>
        </p:txBody>
      </p:sp>
      <p:pic>
        <p:nvPicPr>
          <p:cNvPr id="2" name="Picture 1" descr="Logo, company name&#10;&#10;Description automatically generated">
            <a:extLst>
              <a:ext uri="{FF2B5EF4-FFF2-40B4-BE49-F238E27FC236}">
                <a16:creationId xmlns:a16="http://schemas.microsoft.com/office/drawing/2014/main" id="{CA3B9AC2-F896-E012-FE7D-77EDB770A2D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16733" y="349886"/>
            <a:ext cx="3510534" cy="1500229"/>
          </a:xfrm>
          <a:prstGeom prst="rect">
            <a:avLst/>
          </a:prstGeom>
        </p:spPr>
      </p:pic>
    </p:spTree>
    <p:extLst>
      <p:ext uri="{BB962C8B-B14F-4D97-AF65-F5344CB8AC3E}">
        <p14:creationId xmlns:p14="http://schemas.microsoft.com/office/powerpoint/2010/main" val="45908837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56DAE86-76C0-4189-BD0E-7D6EDA5B1931}"/>
              </a:ext>
            </a:extLst>
          </p:cNvPr>
          <p:cNvSpPr txBox="1"/>
          <p:nvPr/>
        </p:nvSpPr>
        <p:spPr>
          <a:xfrm>
            <a:off x="689716" y="2286000"/>
            <a:ext cx="7764567" cy="3285515"/>
          </a:xfrm>
          <a:prstGeom prst="rect">
            <a:avLst/>
          </a:prstGeom>
          <a:noFill/>
        </p:spPr>
        <p:txBody>
          <a:bodyPr wrap="square" lIns="91440" tIns="45720" rIns="91440" bIns="45720" rtlCol="0" anchor="t">
            <a:spAutoFit/>
          </a:bodyPr>
          <a:lstStyle/>
          <a:p>
            <a:pPr>
              <a:spcAft>
                <a:spcPts val="450"/>
              </a:spcAft>
            </a:pPr>
            <a:r>
              <a:rPr lang="en-US" sz="2000" b="1" dirty="0">
                <a:latin typeface="Arial"/>
                <a:cs typeface="Arial"/>
              </a:rPr>
              <a:t>Certify Ineligible</a:t>
            </a:r>
          </a:p>
          <a:p>
            <a:pPr marL="213995" indent="-213995">
              <a:spcAft>
                <a:spcPts val="450"/>
              </a:spcAft>
              <a:buFont typeface="Arial" panose="020B0604020202020204" pitchFamily="34" charset="0"/>
              <a:buChar char="•"/>
            </a:pPr>
            <a:r>
              <a:rPr lang="en-US" dirty="0">
                <a:latin typeface="Arial"/>
                <a:cs typeface="Arial"/>
              </a:rPr>
              <a:t>Fields to update</a:t>
            </a:r>
          </a:p>
          <a:p>
            <a:pPr marL="671195" lvl="1" indent="-213995">
              <a:spcAft>
                <a:spcPts val="450"/>
              </a:spcAft>
              <a:buFont typeface="Arial" panose="020B0604020202020204" pitchFamily="34" charset="0"/>
              <a:buChar char="•"/>
            </a:pPr>
            <a:r>
              <a:rPr lang="en-US" sz="1600" dirty="0">
                <a:latin typeface="Arial"/>
                <a:cs typeface="Arial"/>
              </a:rPr>
              <a:t>Institutional Eligibility – unless already reflecting the ineligible reason</a:t>
            </a:r>
          </a:p>
          <a:p>
            <a:pPr marL="213995" indent="-213995">
              <a:spcAft>
                <a:spcPts val="450"/>
              </a:spcAft>
              <a:buFont typeface="Arial" panose="020B0604020202020204" pitchFamily="34" charset="0"/>
              <a:buChar char="•"/>
            </a:pPr>
            <a:r>
              <a:rPr lang="en-US" sz="1600" dirty="0">
                <a:latin typeface="Arial"/>
                <a:cs typeface="Arial"/>
              </a:rPr>
              <a:t>Hit Certify. This will:</a:t>
            </a:r>
          </a:p>
          <a:p>
            <a:pPr marL="671195" lvl="1" indent="-213995">
              <a:spcAft>
                <a:spcPts val="450"/>
              </a:spcAft>
              <a:buFont typeface="Arial" panose="020B0604020202020204" pitchFamily="34" charset="0"/>
              <a:buChar char="•"/>
            </a:pPr>
            <a:r>
              <a:rPr lang="en-US" sz="1600" dirty="0">
                <a:latin typeface="Arial"/>
                <a:cs typeface="Arial"/>
              </a:rPr>
              <a:t>change Award Code to D</a:t>
            </a:r>
          </a:p>
          <a:p>
            <a:pPr marL="671195" lvl="1" indent="-213995">
              <a:spcAft>
                <a:spcPts val="450"/>
              </a:spcAft>
              <a:buFont typeface="Arial" panose="020B0604020202020204" pitchFamily="34" charset="0"/>
              <a:buChar char="•"/>
            </a:pPr>
            <a:r>
              <a:rPr lang="en-US" sz="1600" dirty="0">
                <a:latin typeface="Arial"/>
                <a:cs typeface="Arial"/>
              </a:rPr>
              <a:t>populate or update Certified Date and Certified By fields</a:t>
            </a:r>
          </a:p>
          <a:p>
            <a:pPr marL="213995" indent="-213995">
              <a:spcAft>
                <a:spcPts val="450"/>
              </a:spcAft>
              <a:buFont typeface="Arial" panose="020B0604020202020204" pitchFamily="34" charset="0"/>
              <a:buChar char="•"/>
            </a:pPr>
            <a:r>
              <a:rPr lang="en-US" sz="1600" dirty="0">
                <a:latin typeface="Arial"/>
                <a:cs typeface="Arial"/>
              </a:rPr>
              <a:t>USE our denial notification to help get students to complete requirements earlier</a:t>
            </a:r>
          </a:p>
          <a:p>
            <a:pPr marL="671195" lvl="1" indent="-213995">
              <a:spcAft>
                <a:spcPts val="450"/>
              </a:spcAft>
              <a:buFont typeface="Arial" panose="020B0604020202020204" pitchFamily="34" charset="0"/>
              <a:buChar char="•"/>
            </a:pPr>
            <a:r>
              <a:rPr lang="en-US" sz="1600" dirty="0">
                <a:latin typeface="Arial"/>
                <a:cs typeface="Arial"/>
              </a:rPr>
              <a:t>No FAFSA</a:t>
            </a:r>
          </a:p>
          <a:p>
            <a:pPr marL="671195" lvl="1" indent="-213995">
              <a:spcAft>
                <a:spcPts val="450"/>
              </a:spcAft>
              <a:buFont typeface="Arial" panose="020B0604020202020204" pitchFamily="34" charset="0"/>
              <a:buChar char="•"/>
            </a:pPr>
            <a:r>
              <a:rPr lang="en-US" sz="1600" dirty="0">
                <a:latin typeface="Arial"/>
                <a:cs typeface="Arial"/>
              </a:rPr>
              <a:t>Verification</a:t>
            </a:r>
          </a:p>
          <a:p>
            <a:pPr marL="671195" lvl="1" indent="-213995">
              <a:spcAft>
                <a:spcPts val="450"/>
              </a:spcAft>
              <a:buFont typeface="Arial" panose="020B0604020202020204" pitchFamily="34" charset="0"/>
              <a:buChar char="•"/>
            </a:pPr>
            <a:r>
              <a:rPr lang="en-US" sz="1600" dirty="0">
                <a:latin typeface="Arial"/>
                <a:cs typeface="Arial"/>
              </a:rPr>
              <a:t>Not meeting SAP</a:t>
            </a:r>
          </a:p>
        </p:txBody>
      </p:sp>
      <p:pic>
        <p:nvPicPr>
          <p:cNvPr id="2" name="Picture 1" descr="Logo, company name&#10;&#10;Description automatically generated">
            <a:extLst>
              <a:ext uri="{FF2B5EF4-FFF2-40B4-BE49-F238E27FC236}">
                <a16:creationId xmlns:a16="http://schemas.microsoft.com/office/drawing/2014/main" id="{4ED8E162-819F-5CFB-A500-0278FCA1B69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16733" y="349886"/>
            <a:ext cx="3510534" cy="1500229"/>
          </a:xfrm>
          <a:prstGeom prst="rect">
            <a:avLst/>
          </a:prstGeom>
        </p:spPr>
      </p:pic>
    </p:spTree>
    <p:extLst>
      <p:ext uri="{BB962C8B-B14F-4D97-AF65-F5344CB8AC3E}">
        <p14:creationId xmlns:p14="http://schemas.microsoft.com/office/powerpoint/2010/main" val="1957550643"/>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Graphical user interface, table&#10;&#10;Description automatically generated">
            <a:extLst>
              <a:ext uri="{FF2B5EF4-FFF2-40B4-BE49-F238E27FC236}">
                <a16:creationId xmlns:a16="http://schemas.microsoft.com/office/drawing/2014/main" id="{04859FDB-3AE8-4CD4-A663-29ED8FFD7BA3}"/>
              </a:ext>
            </a:extLst>
          </p:cNvPr>
          <p:cNvPicPr>
            <a:picLocks noChangeAspect="1"/>
          </p:cNvPicPr>
          <p:nvPr/>
        </p:nvPicPr>
        <p:blipFill rotWithShape="1">
          <a:blip r:embed="rId2"/>
          <a:srcRect t="40490" r="4483" b="-188"/>
          <a:stretch/>
        </p:blipFill>
        <p:spPr>
          <a:xfrm>
            <a:off x="2188969" y="2840311"/>
            <a:ext cx="6838047" cy="2607592"/>
          </a:xfrm>
          <a:prstGeom prst="rect">
            <a:avLst/>
          </a:prstGeom>
          <a:solidFill>
            <a:schemeClr val="accent5"/>
          </a:solidFill>
        </p:spPr>
      </p:pic>
      <p:pic>
        <p:nvPicPr>
          <p:cNvPr id="7" name="Picture 6" descr="Logo, company name&#10;&#10;Description automatically generated">
            <a:extLst>
              <a:ext uri="{FF2B5EF4-FFF2-40B4-BE49-F238E27FC236}">
                <a16:creationId xmlns:a16="http://schemas.microsoft.com/office/drawing/2014/main" id="{9D9CEFC5-0E42-4FED-A232-A78B73D29AA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16733" y="349886"/>
            <a:ext cx="3510534" cy="1500229"/>
          </a:xfrm>
          <a:prstGeom prst="rect">
            <a:avLst/>
          </a:prstGeom>
        </p:spPr>
      </p:pic>
      <p:sp>
        <p:nvSpPr>
          <p:cNvPr id="10" name="TextBox 9">
            <a:extLst>
              <a:ext uri="{FF2B5EF4-FFF2-40B4-BE49-F238E27FC236}">
                <a16:creationId xmlns:a16="http://schemas.microsoft.com/office/drawing/2014/main" id="{EDA40C7F-35A4-4A8E-8F0A-59E9B847BFCC}"/>
              </a:ext>
            </a:extLst>
          </p:cNvPr>
          <p:cNvSpPr txBox="1"/>
          <p:nvPr/>
        </p:nvSpPr>
        <p:spPr>
          <a:xfrm>
            <a:off x="174644" y="1524000"/>
            <a:ext cx="1967336" cy="4860305"/>
          </a:xfrm>
          <a:prstGeom prst="rect">
            <a:avLst/>
          </a:prstGeom>
          <a:noFill/>
        </p:spPr>
        <p:txBody>
          <a:bodyPr wrap="square" lIns="91440" tIns="45720" rIns="91440" bIns="45720" rtlCol="0" anchor="t">
            <a:spAutoFit/>
          </a:bodyPr>
          <a:lstStyle/>
          <a:p>
            <a:pPr>
              <a:spcAft>
                <a:spcPts val="450"/>
              </a:spcAft>
            </a:pPr>
            <a:r>
              <a:rPr lang="en-US" sz="1200" b="1" dirty="0">
                <a:latin typeface="Arial"/>
                <a:cs typeface="Arial"/>
              </a:rPr>
              <a:t>Drug Screen Complete:</a:t>
            </a:r>
            <a:endParaRPr lang="en-US" dirty="0"/>
          </a:p>
          <a:p>
            <a:pPr>
              <a:spcAft>
                <a:spcPts val="450"/>
              </a:spcAft>
            </a:pPr>
            <a:r>
              <a:rPr lang="en-US" sz="1200" dirty="0">
                <a:latin typeface="Arial"/>
                <a:cs typeface="Arial"/>
              </a:rPr>
              <a:t>When something other than No Result shows. </a:t>
            </a:r>
          </a:p>
          <a:p>
            <a:pPr>
              <a:spcAft>
                <a:spcPts val="450"/>
              </a:spcAft>
            </a:pPr>
            <a:r>
              <a:rPr lang="en-US" sz="1200" dirty="0">
                <a:latin typeface="Arial"/>
                <a:cs typeface="Arial"/>
              </a:rPr>
              <a:t>If no Drug Screen Date, results were rolled </a:t>
            </a:r>
            <a:r>
              <a:rPr lang="en-US" sz="1200">
                <a:latin typeface="Arial"/>
                <a:cs typeface="Arial"/>
              </a:rPr>
              <a:t>from previous </a:t>
            </a:r>
            <a:r>
              <a:rPr lang="en-US" sz="1200" dirty="0">
                <a:latin typeface="Arial"/>
                <a:cs typeface="Arial"/>
              </a:rPr>
              <a:t>term.</a:t>
            </a:r>
          </a:p>
          <a:p>
            <a:pPr>
              <a:spcAft>
                <a:spcPts val="450"/>
              </a:spcAft>
            </a:pPr>
            <a:endParaRPr lang="en-US" sz="1200" dirty="0">
              <a:latin typeface="Arial"/>
              <a:cs typeface="Arial"/>
            </a:endParaRPr>
          </a:p>
          <a:p>
            <a:pPr>
              <a:spcAft>
                <a:spcPts val="450"/>
              </a:spcAft>
            </a:pPr>
            <a:r>
              <a:rPr lang="en-US" sz="1200" b="1" dirty="0">
                <a:latin typeface="Arial"/>
                <a:cs typeface="Arial"/>
              </a:rPr>
              <a:t>Promissory Note Complete:</a:t>
            </a:r>
            <a:endParaRPr lang="en-US" sz="1200" dirty="0">
              <a:ea typeface="+mn-lt"/>
              <a:cs typeface="+mn-lt"/>
            </a:endParaRPr>
          </a:p>
          <a:p>
            <a:pPr>
              <a:spcAft>
                <a:spcPts val="450"/>
              </a:spcAft>
            </a:pPr>
            <a:r>
              <a:rPr lang="en-US" sz="1200" dirty="0">
                <a:latin typeface="Arial"/>
                <a:cs typeface="Arial"/>
              </a:rPr>
              <a:t>When Y.</a:t>
            </a:r>
          </a:p>
          <a:p>
            <a:pPr>
              <a:spcAft>
                <a:spcPts val="450"/>
              </a:spcAft>
            </a:pPr>
            <a:r>
              <a:rPr lang="en-US" sz="1200" dirty="0">
                <a:latin typeface="Arial"/>
                <a:cs typeface="Arial"/>
              </a:rPr>
              <a:t>N = still no results</a:t>
            </a:r>
          </a:p>
          <a:p>
            <a:pPr>
              <a:spcAft>
                <a:spcPts val="450"/>
              </a:spcAft>
            </a:pPr>
            <a:r>
              <a:rPr lang="en-US" sz="1200" dirty="0">
                <a:latin typeface="Arial"/>
                <a:cs typeface="Arial"/>
              </a:rPr>
              <a:t>P = generated but unsigned</a:t>
            </a:r>
            <a:endParaRPr lang="en-US" dirty="0"/>
          </a:p>
          <a:p>
            <a:pPr>
              <a:spcAft>
                <a:spcPts val="450"/>
              </a:spcAft>
            </a:pPr>
            <a:r>
              <a:rPr lang="en-US" sz="1200" dirty="0">
                <a:latin typeface="Arial"/>
                <a:cs typeface="Arial"/>
              </a:rPr>
              <a:t>D = canceled.</a:t>
            </a:r>
          </a:p>
          <a:p>
            <a:pPr>
              <a:spcAft>
                <a:spcPts val="450"/>
              </a:spcAft>
            </a:pPr>
            <a:endParaRPr lang="en-US" sz="1200" dirty="0">
              <a:latin typeface="Arial"/>
              <a:cs typeface="Arial"/>
            </a:endParaRPr>
          </a:p>
          <a:p>
            <a:pPr>
              <a:spcAft>
                <a:spcPts val="450"/>
              </a:spcAft>
            </a:pPr>
            <a:r>
              <a:rPr lang="en-US" sz="1200" dirty="0">
                <a:latin typeface="Arial"/>
                <a:cs typeface="Arial"/>
              </a:rPr>
              <a:t>Award Code updates to A, Adjust Code to Award, and Adjust Amount populated after Drug Screen and Prom Note complete each term.</a:t>
            </a:r>
          </a:p>
          <a:p>
            <a:pPr>
              <a:spcAft>
                <a:spcPts val="450"/>
              </a:spcAft>
            </a:pPr>
            <a:endParaRPr lang="en-US" sz="1200" b="1" dirty="0">
              <a:latin typeface="Arial"/>
              <a:cs typeface="Arial"/>
            </a:endParaRPr>
          </a:p>
        </p:txBody>
      </p:sp>
      <p:sp>
        <p:nvSpPr>
          <p:cNvPr id="16" name="Oval 15">
            <a:extLst>
              <a:ext uri="{FF2B5EF4-FFF2-40B4-BE49-F238E27FC236}">
                <a16:creationId xmlns:a16="http://schemas.microsoft.com/office/drawing/2014/main" id="{E9652491-5325-4A04-B24C-F7220EB18536}"/>
              </a:ext>
            </a:extLst>
          </p:cNvPr>
          <p:cNvSpPr/>
          <p:nvPr/>
        </p:nvSpPr>
        <p:spPr>
          <a:xfrm>
            <a:off x="5085115" y="3012913"/>
            <a:ext cx="863417" cy="156238"/>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B050"/>
              </a:solidFill>
            </a:endParaRPr>
          </a:p>
        </p:txBody>
      </p:sp>
      <p:sp>
        <p:nvSpPr>
          <p:cNvPr id="11" name="Oval 10">
            <a:extLst>
              <a:ext uri="{FF2B5EF4-FFF2-40B4-BE49-F238E27FC236}">
                <a16:creationId xmlns:a16="http://schemas.microsoft.com/office/drawing/2014/main" id="{0F2078BD-69FE-4B00-836A-DC207EE20207}"/>
              </a:ext>
            </a:extLst>
          </p:cNvPr>
          <p:cNvSpPr/>
          <p:nvPr/>
        </p:nvSpPr>
        <p:spPr>
          <a:xfrm>
            <a:off x="5101561" y="3136258"/>
            <a:ext cx="863417" cy="156238"/>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B050"/>
              </a:solidFill>
            </a:endParaRPr>
          </a:p>
        </p:txBody>
      </p:sp>
      <p:sp>
        <p:nvSpPr>
          <p:cNvPr id="13" name="Oval 12">
            <a:extLst>
              <a:ext uri="{FF2B5EF4-FFF2-40B4-BE49-F238E27FC236}">
                <a16:creationId xmlns:a16="http://schemas.microsoft.com/office/drawing/2014/main" id="{02D71F45-9582-4E5B-864E-CE3007C9B98A}"/>
              </a:ext>
            </a:extLst>
          </p:cNvPr>
          <p:cNvSpPr/>
          <p:nvPr/>
        </p:nvSpPr>
        <p:spPr>
          <a:xfrm>
            <a:off x="4394381" y="3892776"/>
            <a:ext cx="1348575" cy="254914"/>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B050"/>
              </a:solidFill>
            </a:endParaRPr>
          </a:p>
        </p:txBody>
      </p:sp>
      <p:sp>
        <p:nvSpPr>
          <p:cNvPr id="4" name="Arrow: Right 3">
            <a:extLst>
              <a:ext uri="{FF2B5EF4-FFF2-40B4-BE49-F238E27FC236}">
                <a16:creationId xmlns:a16="http://schemas.microsoft.com/office/drawing/2014/main" id="{B420CF01-AE13-4364-9D34-91BE01514F8C}"/>
              </a:ext>
            </a:extLst>
          </p:cNvPr>
          <p:cNvSpPr/>
          <p:nvPr/>
        </p:nvSpPr>
        <p:spPr>
          <a:xfrm rot="1440000">
            <a:off x="1723172" y="3362950"/>
            <a:ext cx="2910948" cy="98677"/>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4768B000-18AC-4724-82BE-25C806E62338}"/>
              </a:ext>
            </a:extLst>
          </p:cNvPr>
          <p:cNvSpPr/>
          <p:nvPr/>
        </p:nvSpPr>
        <p:spPr>
          <a:xfrm>
            <a:off x="4402604" y="4114797"/>
            <a:ext cx="1348575" cy="254914"/>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B050"/>
              </a:solidFill>
            </a:endParaRPr>
          </a:p>
        </p:txBody>
      </p:sp>
      <p:sp>
        <p:nvSpPr>
          <p:cNvPr id="18" name="Arrow: Right 17">
            <a:extLst>
              <a:ext uri="{FF2B5EF4-FFF2-40B4-BE49-F238E27FC236}">
                <a16:creationId xmlns:a16="http://schemas.microsoft.com/office/drawing/2014/main" id="{755FDED4-2276-4C8F-A168-4C29C4D8F77D}"/>
              </a:ext>
            </a:extLst>
          </p:cNvPr>
          <p:cNvSpPr/>
          <p:nvPr/>
        </p:nvSpPr>
        <p:spPr>
          <a:xfrm rot="21240000">
            <a:off x="1477582" y="3203033"/>
            <a:ext cx="3609904" cy="115123"/>
          </a:xfrm>
          <a:prstGeom prst="rightArrow">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BE175692-16DE-4859-BE09-F7A83E0721C2}"/>
              </a:ext>
            </a:extLst>
          </p:cNvPr>
          <p:cNvSpPr/>
          <p:nvPr/>
        </p:nvSpPr>
        <p:spPr>
          <a:xfrm>
            <a:off x="4443720" y="4493057"/>
            <a:ext cx="863417" cy="23846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73945308-C3E6-49B1-B9FC-B159DE6A209A}"/>
              </a:ext>
            </a:extLst>
          </p:cNvPr>
          <p:cNvSpPr txBox="1"/>
          <p:nvPr/>
        </p:nvSpPr>
        <p:spPr>
          <a:xfrm>
            <a:off x="4261485" y="5501142"/>
            <a:ext cx="1654862" cy="895117"/>
          </a:xfrm>
          <a:prstGeom prst="rect">
            <a:avLst/>
          </a:prstGeom>
          <a:noFill/>
        </p:spPr>
        <p:txBody>
          <a:bodyPr wrap="square" lIns="91440" tIns="45720" rIns="91440" bIns="45720" rtlCol="0" anchor="t">
            <a:spAutoFit/>
          </a:bodyPr>
          <a:lstStyle/>
          <a:p>
            <a:pPr>
              <a:spcAft>
                <a:spcPts val="450"/>
              </a:spcAft>
            </a:pPr>
            <a:r>
              <a:rPr lang="en-US" sz="1200">
                <a:latin typeface="Arial"/>
                <a:cs typeface="Arial"/>
              </a:rPr>
              <a:t>Where to indicate Community Service has been completed</a:t>
            </a:r>
            <a:endParaRPr lang="en-US"/>
          </a:p>
          <a:p>
            <a:pPr>
              <a:spcAft>
                <a:spcPts val="450"/>
              </a:spcAft>
            </a:pPr>
            <a:endParaRPr lang="en-US" sz="1200">
              <a:latin typeface="Arial"/>
              <a:cs typeface="Arial"/>
            </a:endParaRPr>
          </a:p>
        </p:txBody>
      </p:sp>
      <p:sp>
        <p:nvSpPr>
          <p:cNvPr id="8" name="Arrow: Right 7">
            <a:extLst>
              <a:ext uri="{FF2B5EF4-FFF2-40B4-BE49-F238E27FC236}">
                <a16:creationId xmlns:a16="http://schemas.microsoft.com/office/drawing/2014/main" id="{18550168-6765-45E4-BE4A-51A44EB788BD}"/>
              </a:ext>
            </a:extLst>
          </p:cNvPr>
          <p:cNvSpPr/>
          <p:nvPr/>
        </p:nvSpPr>
        <p:spPr>
          <a:xfrm rot="16200000">
            <a:off x="4526253" y="5090127"/>
            <a:ext cx="690733" cy="904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9876576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56DAE86-76C0-4189-BD0E-7D6EDA5B1931}"/>
              </a:ext>
            </a:extLst>
          </p:cNvPr>
          <p:cNvSpPr txBox="1"/>
          <p:nvPr/>
        </p:nvSpPr>
        <p:spPr>
          <a:xfrm>
            <a:off x="824262" y="2294165"/>
            <a:ext cx="7764567" cy="3036729"/>
          </a:xfrm>
          <a:prstGeom prst="rect">
            <a:avLst/>
          </a:prstGeom>
          <a:noFill/>
        </p:spPr>
        <p:txBody>
          <a:bodyPr wrap="square" lIns="91440" tIns="45720" rIns="91440" bIns="45720" rtlCol="0" anchor="t">
            <a:spAutoFit/>
          </a:bodyPr>
          <a:lstStyle/>
          <a:p>
            <a:pPr>
              <a:spcAft>
                <a:spcPts val="450"/>
              </a:spcAft>
            </a:pPr>
            <a:r>
              <a:rPr lang="en-US" sz="2400" b="1" dirty="0">
                <a:latin typeface="Arial"/>
                <a:cs typeface="Arial"/>
              </a:rPr>
              <a:t>Community Service Processing</a:t>
            </a:r>
          </a:p>
          <a:p>
            <a:pPr marL="213995" indent="-213995">
              <a:spcAft>
                <a:spcPts val="450"/>
              </a:spcAft>
              <a:buFont typeface="Arial" panose="020B0604020202020204" pitchFamily="34" charset="0"/>
              <a:buChar char="•"/>
            </a:pPr>
            <a:r>
              <a:rPr lang="en-US" dirty="0">
                <a:latin typeface="Arial"/>
                <a:cs typeface="Arial"/>
              </a:rPr>
              <a:t>Completed and approved</a:t>
            </a:r>
          </a:p>
          <a:p>
            <a:pPr marL="671195" lvl="1" indent="-213995">
              <a:spcAft>
                <a:spcPts val="450"/>
              </a:spcAft>
              <a:buFont typeface="Arial" panose="020B0604020202020204" pitchFamily="34" charset="0"/>
              <a:buChar char="•"/>
            </a:pPr>
            <a:r>
              <a:rPr lang="en-US" sz="1600" dirty="0">
                <a:latin typeface="Arial"/>
                <a:cs typeface="Arial"/>
              </a:rPr>
              <a:t>Change Community Service for term to Y</a:t>
            </a:r>
          </a:p>
          <a:p>
            <a:pPr marL="213995" indent="-213995">
              <a:spcAft>
                <a:spcPts val="450"/>
              </a:spcAft>
              <a:buFont typeface="Arial" panose="020B0604020202020204" pitchFamily="34" charset="0"/>
              <a:buChar char="•"/>
            </a:pPr>
            <a:r>
              <a:rPr lang="en-US" dirty="0">
                <a:latin typeface="Arial"/>
                <a:cs typeface="Arial"/>
              </a:rPr>
              <a:t>If does not complete </a:t>
            </a:r>
          </a:p>
          <a:p>
            <a:pPr marL="671195" lvl="1" indent="-213995">
              <a:spcAft>
                <a:spcPts val="450"/>
              </a:spcAft>
              <a:buFont typeface="Arial" panose="020B0604020202020204" pitchFamily="34" charset="0"/>
              <a:buChar char="•"/>
            </a:pPr>
            <a:r>
              <a:rPr lang="en-US" sz="1600" dirty="0">
                <a:latin typeface="Arial"/>
                <a:cs typeface="Arial"/>
              </a:rPr>
              <a:t>Cancel award at school and student owes back to school</a:t>
            </a:r>
          </a:p>
          <a:p>
            <a:pPr marL="671195" lvl="1" indent="-213995">
              <a:spcAft>
                <a:spcPts val="450"/>
              </a:spcAft>
              <a:buFont typeface="Arial" panose="020B0604020202020204" pitchFamily="34" charset="0"/>
              <a:buChar char="•"/>
            </a:pPr>
            <a:r>
              <a:rPr lang="en-US" sz="1600" dirty="0">
                <a:latin typeface="Arial"/>
                <a:cs typeface="Arial"/>
              </a:rPr>
              <a:t>Update Adjust Code to Did Not Complete Comm Service</a:t>
            </a:r>
          </a:p>
          <a:p>
            <a:pPr marL="671195" lvl="1" indent="-213995">
              <a:spcAft>
                <a:spcPts val="450"/>
              </a:spcAft>
              <a:buFont typeface="Arial" panose="020B0604020202020204" pitchFamily="34" charset="0"/>
              <a:buChar char="•"/>
            </a:pPr>
            <a:r>
              <a:rPr lang="en-US" sz="1600" dirty="0">
                <a:latin typeface="Arial"/>
                <a:cs typeface="Arial"/>
              </a:rPr>
              <a:t>Update Adjust Amount to $0</a:t>
            </a:r>
            <a:endParaRPr lang="en-US" sz="1600" dirty="0"/>
          </a:p>
          <a:p>
            <a:pPr marL="213995" indent="-213995">
              <a:spcAft>
                <a:spcPts val="450"/>
              </a:spcAft>
              <a:buFont typeface="Arial" panose="020B0604020202020204" pitchFamily="34" charset="0"/>
              <a:buChar char="•"/>
            </a:pPr>
            <a:endParaRPr lang="en-US" dirty="0"/>
          </a:p>
          <a:p>
            <a:pPr marL="671195" lvl="1" indent="-213995">
              <a:spcAft>
                <a:spcPts val="450"/>
              </a:spcAft>
              <a:buFont typeface="Arial" panose="020B0604020202020204" pitchFamily="34" charset="0"/>
              <a:buChar char="•"/>
            </a:pPr>
            <a:endParaRPr lang="en-US" sz="1600" dirty="0">
              <a:latin typeface="Arial"/>
              <a:cs typeface="Arial"/>
            </a:endParaRPr>
          </a:p>
        </p:txBody>
      </p:sp>
      <p:pic>
        <p:nvPicPr>
          <p:cNvPr id="7" name="Picture 6" descr="Logo, company name&#10;&#10;Description automatically generated">
            <a:extLst>
              <a:ext uri="{FF2B5EF4-FFF2-40B4-BE49-F238E27FC236}">
                <a16:creationId xmlns:a16="http://schemas.microsoft.com/office/drawing/2014/main" id="{9D9CEFC5-0E42-4FED-A232-A78B73D29AA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16733" y="349886"/>
            <a:ext cx="3510534" cy="1500229"/>
          </a:xfrm>
          <a:prstGeom prst="rect">
            <a:avLst/>
          </a:prstGeom>
        </p:spPr>
      </p:pic>
    </p:spTree>
    <p:extLst>
      <p:ext uri="{BB962C8B-B14F-4D97-AF65-F5344CB8AC3E}">
        <p14:creationId xmlns:p14="http://schemas.microsoft.com/office/powerpoint/2010/main" val="200536466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56DAE86-76C0-4189-BD0E-7D6EDA5B1931}"/>
              </a:ext>
            </a:extLst>
          </p:cNvPr>
          <p:cNvSpPr txBox="1"/>
          <p:nvPr/>
        </p:nvSpPr>
        <p:spPr>
          <a:xfrm>
            <a:off x="689716" y="2286000"/>
            <a:ext cx="7764567" cy="3808735"/>
          </a:xfrm>
          <a:prstGeom prst="rect">
            <a:avLst/>
          </a:prstGeom>
          <a:noFill/>
        </p:spPr>
        <p:txBody>
          <a:bodyPr wrap="square" lIns="91440" tIns="45720" rIns="91440" bIns="45720" rtlCol="0" anchor="t">
            <a:spAutoFit/>
          </a:bodyPr>
          <a:lstStyle/>
          <a:p>
            <a:pPr>
              <a:spcAft>
                <a:spcPts val="450"/>
              </a:spcAft>
            </a:pPr>
            <a:r>
              <a:rPr lang="en-US" sz="2400" b="1" dirty="0">
                <a:latin typeface="Arial"/>
                <a:cs typeface="Arial"/>
              </a:rPr>
              <a:t>Communication Codes (2025-2026)</a:t>
            </a:r>
            <a:endParaRPr lang="en-US" sz="2400" dirty="0">
              <a:ea typeface="+mn-lt"/>
              <a:cs typeface="+mn-lt"/>
            </a:endParaRPr>
          </a:p>
          <a:p>
            <a:pPr marL="213995" indent="-213995">
              <a:spcAft>
                <a:spcPts val="450"/>
              </a:spcAft>
              <a:buFont typeface="Arial,Sans-Serif" panose="020B0604020202020204" pitchFamily="34" charset="0"/>
              <a:buChar char="•"/>
            </a:pPr>
            <a:r>
              <a:rPr lang="en-US" dirty="0">
                <a:latin typeface="Arial"/>
                <a:cs typeface="Arial"/>
              </a:rPr>
              <a:t>Show Communications Sent box</a:t>
            </a:r>
          </a:p>
          <a:p>
            <a:pPr marL="213995" indent="-213995">
              <a:spcAft>
                <a:spcPts val="450"/>
              </a:spcAft>
              <a:buFont typeface="Arial,Sans-Serif" panose="020B0604020202020204" pitchFamily="34" charset="0"/>
              <a:buChar char="•"/>
            </a:pPr>
            <a:r>
              <a:rPr lang="en-US" dirty="0">
                <a:latin typeface="Arial"/>
                <a:cs typeface="Arial"/>
              </a:rPr>
              <a:t>WIN25Award = award letter</a:t>
            </a:r>
          </a:p>
          <a:p>
            <a:pPr marL="213995" indent="-213995">
              <a:spcAft>
                <a:spcPts val="450"/>
              </a:spcAft>
              <a:buFont typeface="Arial,Sans-Serif" panose="020B0604020202020204" pitchFamily="34" charset="0"/>
              <a:buChar char="•"/>
            </a:pPr>
            <a:r>
              <a:rPr lang="en-US" dirty="0">
                <a:latin typeface="Arial"/>
                <a:cs typeface="Arial"/>
              </a:rPr>
              <a:t>WIN25Denial = denial notification</a:t>
            </a:r>
          </a:p>
          <a:p>
            <a:pPr marL="213995" indent="-213995">
              <a:spcAft>
                <a:spcPts val="450"/>
              </a:spcAft>
              <a:buFont typeface="Arial,Sans-Serif" panose="020B0604020202020204" pitchFamily="34" charset="0"/>
              <a:buChar char="•"/>
            </a:pPr>
            <a:r>
              <a:rPr lang="en-US" dirty="0">
                <a:latin typeface="Arial"/>
                <a:cs typeface="Arial"/>
              </a:rPr>
              <a:t>WIN25DsRmdSu = summer drug screen reminder notification</a:t>
            </a:r>
          </a:p>
          <a:p>
            <a:pPr marL="671195" lvl="1" indent="-213995">
              <a:spcAft>
                <a:spcPts val="450"/>
              </a:spcAft>
              <a:buFont typeface="Arial,Sans-Serif" panose="020B0604020202020204" pitchFamily="34" charset="0"/>
              <a:buChar char="•"/>
            </a:pPr>
            <a:r>
              <a:rPr lang="en-US" dirty="0">
                <a:latin typeface="Arial"/>
                <a:cs typeface="Arial"/>
              </a:rPr>
              <a:t>WIN25DsRmdFa (fall), WIN25DsRmdSp (spring)</a:t>
            </a:r>
          </a:p>
          <a:p>
            <a:pPr marL="213995" indent="-213995">
              <a:spcAft>
                <a:spcPts val="450"/>
              </a:spcAft>
              <a:buFont typeface="Arial,Sans-Serif" panose="020B0604020202020204" pitchFamily="34" charset="0"/>
              <a:buChar char="•"/>
            </a:pPr>
            <a:r>
              <a:rPr lang="en-US" dirty="0">
                <a:latin typeface="Arial"/>
                <a:cs typeface="Arial"/>
              </a:rPr>
              <a:t>WIN25PnRmd = promissory note reminder</a:t>
            </a:r>
          </a:p>
          <a:p>
            <a:pPr marL="213995" indent="-213995">
              <a:spcAft>
                <a:spcPts val="450"/>
              </a:spcAft>
              <a:buFont typeface="Arial,Sans-Serif" panose="020B0604020202020204" pitchFamily="34" charset="0"/>
              <a:buChar char="•"/>
            </a:pPr>
            <a:r>
              <a:rPr lang="en-US" dirty="0">
                <a:latin typeface="Arial"/>
                <a:cs typeface="Arial"/>
              </a:rPr>
              <a:t>WIN25CsRmdSu = summer community reminder notification</a:t>
            </a:r>
          </a:p>
          <a:p>
            <a:pPr marL="671195" lvl="1" indent="-213995">
              <a:spcAft>
                <a:spcPts val="450"/>
              </a:spcAft>
              <a:buFont typeface="Arial,Sans-Serif" panose="020B0604020202020204" pitchFamily="34" charset="0"/>
              <a:buChar char="•"/>
            </a:pPr>
            <a:r>
              <a:rPr lang="en-US" dirty="0">
                <a:latin typeface="Arial"/>
                <a:cs typeface="Arial"/>
              </a:rPr>
              <a:t>WIN25CsRmdFa (fall), WIN25CsRmdSp (spring)</a:t>
            </a:r>
          </a:p>
          <a:p>
            <a:pPr marL="213995" indent="-213995">
              <a:spcAft>
                <a:spcPts val="450"/>
              </a:spcAft>
              <a:buFont typeface="Arial,Sans-Serif" panose="020B0604020202020204" pitchFamily="34" charset="0"/>
              <a:buChar char="•"/>
            </a:pPr>
            <a:r>
              <a:rPr lang="en-US" dirty="0">
                <a:latin typeface="Arial"/>
                <a:cs typeface="Arial"/>
              </a:rPr>
              <a:t>WIN25Roll = prior drug screen results rolled to future term and doesn’t need taken again</a:t>
            </a:r>
          </a:p>
        </p:txBody>
      </p:sp>
      <p:pic>
        <p:nvPicPr>
          <p:cNvPr id="2" name="Picture 1" descr="Logo, company name&#10;&#10;Description automatically generated">
            <a:extLst>
              <a:ext uri="{FF2B5EF4-FFF2-40B4-BE49-F238E27FC236}">
                <a16:creationId xmlns:a16="http://schemas.microsoft.com/office/drawing/2014/main" id="{81E89486-AD5A-3C05-523E-685F19779E3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16733" y="349886"/>
            <a:ext cx="3510534" cy="1500229"/>
          </a:xfrm>
          <a:prstGeom prst="rect">
            <a:avLst/>
          </a:prstGeom>
        </p:spPr>
      </p:pic>
    </p:spTree>
    <p:extLst>
      <p:ext uri="{BB962C8B-B14F-4D97-AF65-F5344CB8AC3E}">
        <p14:creationId xmlns:p14="http://schemas.microsoft.com/office/powerpoint/2010/main" val="3516584728"/>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56DAE86-76C0-4189-BD0E-7D6EDA5B1931}"/>
              </a:ext>
            </a:extLst>
          </p:cNvPr>
          <p:cNvSpPr txBox="1"/>
          <p:nvPr/>
        </p:nvSpPr>
        <p:spPr>
          <a:xfrm>
            <a:off x="824262" y="2294165"/>
            <a:ext cx="8014938" cy="3344505"/>
          </a:xfrm>
          <a:prstGeom prst="rect">
            <a:avLst/>
          </a:prstGeom>
          <a:noFill/>
        </p:spPr>
        <p:txBody>
          <a:bodyPr wrap="square" lIns="91440" tIns="45720" rIns="91440" bIns="45720" rtlCol="0" anchor="t">
            <a:spAutoFit/>
          </a:bodyPr>
          <a:lstStyle/>
          <a:p>
            <a:pPr>
              <a:spcAft>
                <a:spcPts val="450"/>
              </a:spcAft>
            </a:pPr>
            <a:r>
              <a:rPr lang="en-US" sz="2400" b="1" dirty="0">
                <a:latin typeface="Arial"/>
                <a:cs typeface="Arial"/>
              </a:rPr>
              <a:t>Exit</a:t>
            </a:r>
            <a:endParaRPr lang="en-US" sz="2400" dirty="0"/>
          </a:p>
          <a:p>
            <a:pPr marL="213995" indent="-213995">
              <a:spcAft>
                <a:spcPts val="450"/>
              </a:spcAft>
              <a:buFont typeface="Arial" panose="020B0604020202020204" pitchFamily="34" charset="0"/>
              <a:buChar char="•"/>
            </a:pPr>
            <a:r>
              <a:rPr lang="en-US" dirty="0">
                <a:latin typeface="Arial"/>
                <a:cs typeface="Arial"/>
              </a:rPr>
              <a:t>Once student graduates (not cont. toward Assoc.) or drops below half-time enrollment (does not re-enroll), must complete Exit Interview </a:t>
            </a:r>
          </a:p>
          <a:p>
            <a:pPr marL="213995" indent="-213995">
              <a:spcAft>
                <a:spcPts val="450"/>
              </a:spcAft>
              <a:buFont typeface="Arial" panose="020B0604020202020204" pitchFamily="34" charset="0"/>
              <a:buChar char="•"/>
            </a:pPr>
            <a:r>
              <a:rPr lang="en-US" dirty="0">
                <a:latin typeface="Arial"/>
                <a:cs typeface="Arial"/>
              </a:rPr>
              <a:t>Schools provide separation date to WV Invests via </a:t>
            </a:r>
            <a:r>
              <a:rPr lang="en-US" dirty="0" err="1">
                <a:latin typeface="Arial"/>
                <a:cs typeface="Arial"/>
              </a:rPr>
              <a:t>GoAnywhere</a:t>
            </a:r>
            <a:endParaRPr lang="en-US" dirty="0">
              <a:latin typeface="Arial"/>
              <a:cs typeface="Arial"/>
            </a:endParaRPr>
          </a:p>
          <a:p>
            <a:pPr marL="671195" lvl="1" indent="-213995">
              <a:spcAft>
                <a:spcPts val="450"/>
              </a:spcAft>
              <a:buFont typeface="Arial" panose="020B0604020202020204" pitchFamily="34" charset="0"/>
              <a:buChar char="•"/>
            </a:pPr>
            <a:r>
              <a:rPr lang="en-US" sz="1600" dirty="0">
                <a:latin typeface="Arial"/>
                <a:cs typeface="Arial"/>
              </a:rPr>
              <a:t>SSN, student last name, student first name, separation date</a:t>
            </a:r>
          </a:p>
          <a:p>
            <a:pPr marL="1128395" lvl="2" indent="-213995">
              <a:spcAft>
                <a:spcPts val="450"/>
              </a:spcAft>
              <a:buFont typeface="Arial" panose="020B0604020202020204" pitchFamily="34" charset="0"/>
              <a:buChar char="•"/>
            </a:pPr>
            <a:r>
              <a:rPr lang="en-US" sz="1600" dirty="0">
                <a:latin typeface="Arial"/>
                <a:cs typeface="Arial"/>
              </a:rPr>
              <a:t>Summer enrollment not included, generally; do need summer graduates</a:t>
            </a:r>
          </a:p>
          <a:p>
            <a:pPr marL="671195" lvl="1" indent="-213995">
              <a:spcAft>
                <a:spcPts val="450"/>
              </a:spcAft>
              <a:buFont typeface="Arial" panose="020B0604020202020204" pitchFamily="34" charset="0"/>
              <a:buChar char="•"/>
            </a:pPr>
            <a:r>
              <a:rPr lang="en-US" sz="1600" dirty="0">
                <a:latin typeface="Arial"/>
                <a:cs typeface="Arial"/>
              </a:rPr>
              <a:t>Frequency – at end of term and after term begins, at least (fall/spring)</a:t>
            </a:r>
          </a:p>
          <a:p>
            <a:pPr marL="671195" lvl="1" indent="-213995">
              <a:spcAft>
                <a:spcPts val="450"/>
              </a:spcAft>
              <a:buFont typeface="Arial" panose="020B0604020202020204" pitchFamily="34" charset="0"/>
              <a:buChar char="•"/>
            </a:pPr>
            <a:r>
              <a:rPr lang="en-US" sz="1600" dirty="0">
                <a:latin typeface="Arial"/>
                <a:cs typeface="Arial"/>
              </a:rPr>
              <a:t>Email program manager when loaded</a:t>
            </a:r>
          </a:p>
          <a:p>
            <a:pPr marL="213995" indent="-213995">
              <a:spcAft>
                <a:spcPts val="450"/>
              </a:spcAft>
              <a:buFont typeface="Arial" panose="020B0604020202020204" pitchFamily="34" charset="0"/>
              <a:buChar char="•"/>
            </a:pPr>
            <a:r>
              <a:rPr lang="en-US" dirty="0">
                <a:latin typeface="Arial"/>
                <a:cs typeface="Arial"/>
              </a:rPr>
              <a:t>Student sent email with link to Exit Interview to complete</a:t>
            </a:r>
          </a:p>
          <a:p>
            <a:pPr marL="213995" indent="-213995">
              <a:spcAft>
                <a:spcPts val="450"/>
              </a:spcAft>
              <a:buFont typeface="Arial" panose="020B0604020202020204" pitchFamily="34" charset="0"/>
              <a:buChar char="•"/>
            </a:pPr>
            <a:r>
              <a:rPr lang="en-US" dirty="0">
                <a:latin typeface="Arial"/>
                <a:cs typeface="Arial"/>
              </a:rPr>
              <a:t>Reminds student of their obligation, collects updated contact information</a:t>
            </a:r>
          </a:p>
        </p:txBody>
      </p:sp>
      <p:pic>
        <p:nvPicPr>
          <p:cNvPr id="7" name="Picture 6" descr="Logo, company name&#10;&#10;Description automatically generated">
            <a:extLst>
              <a:ext uri="{FF2B5EF4-FFF2-40B4-BE49-F238E27FC236}">
                <a16:creationId xmlns:a16="http://schemas.microsoft.com/office/drawing/2014/main" id="{9D9CEFC5-0E42-4FED-A232-A78B73D29AA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16733" y="349886"/>
            <a:ext cx="3510534" cy="1500229"/>
          </a:xfrm>
          <a:prstGeom prst="rect">
            <a:avLst/>
          </a:prstGeom>
        </p:spPr>
      </p:pic>
    </p:spTree>
    <p:extLst>
      <p:ext uri="{BB962C8B-B14F-4D97-AF65-F5344CB8AC3E}">
        <p14:creationId xmlns:p14="http://schemas.microsoft.com/office/powerpoint/2010/main" val="371749196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56DAE86-76C0-4189-BD0E-7D6EDA5B1931}"/>
              </a:ext>
            </a:extLst>
          </p:cNvPr>
          <p:cNvSpPr txBox="1"/>
          <p:nvPr/>
        </p:nvSpPr>
        <p:spPr>
          <a:xfrm>
            <a:off x="824262" y="2294165"/>
            <a:ext cx="7764567" cy="3129062"/>
          </a:xfrm>
          <a:prstGeom prst="rect">
            <a:avLst/>
          </a:prstGeom>
          <a:noFill/>
        </p:spPr>
        <p:txBody>
          <a:bodyPr wrap="square" lIns="91440" tIns="45720" rIns="91440" bIns="45720" rtlCol="0" anchor="t">
            <a:spAutoFit/>
          </a:bodyPr>
          <a:lstStyle/>
          <a:p>
            <a:pPr>
              <a:spcAft>
                <a:spcPts val="450"/>
              </a:spcAft>
            </a:pPr>
            <a:r>
              <a:rPr lang="en-US" sz="2400" b="1" dirty="0">
                <a:latin typeface="Arial"/>
                <a:cs typeface="Arial"/>
              </a:rPr>
              <a:t>Post-Enrollment Residency Obligation</a:t>
            </a:r>
            <a:endParaRPr lang="en-US" sz="2400" dirty="0">
              <a:ea typeface="+mn-lt"/>
              <a:cs typeface="+mn-lt"/>
            </a:endParaRPr>
          </a:p>
          <a:p>
            <a:pPr marL="213995" indent="-213995">
              <a:spcAft>
                <a:spcPts val="450"/>
              </a:spcAft>
              <a:buFont typeface="Arial,Sans-Serif" panose="020B0604020202020204" pitchFamily="34" charset="0"/>
              <a:buChar char="•"/>
            </a:pPr>
            <a:r>
              <a:rPr lang="en-US" dirty="0">
                <a:latin typeface="Arial"/>
                <a:cs typeface="Arial"/>
              </a:rPr>
              <a:t>Only agreeing to live is WV; does</a:t>
            </a:r>
            <a:r>
              <a:rPr lang="en-US" dirty="0">
                <a:latin typeface="Arial"/>
                <a:ea typeface="+mn-lt"/>
                <a:cs typeface="Arial"/>
              </a:rPr>
              <a:t> NOT have to work in WV or in field</a:t>
            </a:r>
          </a:p>
          <a:p>
            <a:pPr marL="213995" indent="-213995">
              <a:spcAft>
                <a:spcPts val="450"/>
              </a:spcAft>
              <a:buFont typeface="Arial,Sans-Serif" panose="020B0604020202020204" pitchFamily="34" charset="0"/>
              <a:buChar char="•"/>
            </a:pPr>
            <a:r>
              <a:rPr lang="en-US" dirty="0">
                <a:latin typeface="Arial"/>
                <a:cs typeface="Arial"/>
              </a:rPr>
              <a:t>Begins after no longer enrolled at least part time (at any school)</a:t>
            </a:r>
          </a:p>
          <a:p>
            <a:pPr marL="671195" lvl="1" indent="-213995">
              <a:spcAft>
                <a:spcPts val="450"/>
              </a:spcAft>
              <a:buFont typeface="Arial,Sans-Serif" panose="020B0604020202020204" pitchFamily="34" charset="0"/>
              <a:buChar char="•"/>
            </a:pPr>
            <a:r>
              <a:rPr lang="en-US" sz="1600" dirty="0">
                <a:latin typeface="Arial"/>
                <a:cs typeface="Arial"/>
              </a:rPr>
              <a:t>First enters 6-month grace period</a:t>
            </a:r>
            <a:endParaRPr lang="en-US" dirty="0">
              <a:latin typeface="Arial"/>
              <a:cs typeface="Arial"/>
            </a:endParaRPr>
          </a:p>
          <a:p>
            <a:pPr marL="213995" indent="-213995">
              <a:spcAft>
                <a:spcPts val="450"/>
              </a:spcAft>
              <a:buFont typeface="Arial,Sans-Serif" panose="020B0604020202020204" pitchFamily="34" charset="0"/>
              <a:buChar char="•"/>
            </a:pPr>
            <a:r>
              <a:rPr lang="en-US" dirty="0">
                <a:latin typeface="Arial"/>
                <a:cs typeface="Arial"/>
              </a:rPr>
              <a:t>We will contact student for documentation, when needed</a:t>
            </a:r>
          </a:p>
          <a:p>
            <a:pPr marL="213995" indent="-213995">
              <a:spcAft>
                <a:spcPts val="450"/>
              </a:spcAft>
              <a:buFont typeface="Arial,Sans-Serif" panose="020B0604020202020204" pitchFamily="34" charset="0"/>
              <a:buChar char="•"/>
            </a:pPr>
            <a:r>
              <a:rPr lang="en-US" dirty="0">
                <a:latin typeface="Arial"/>
                <a:cs typeface="Arial"/>
              </a:rPr>
              <a:t>Residency verified 3 times during 2 years</a:t>
            </a:r>
          </a:p>
          <a:p>
            <a:pPr marL="213995" indent="-213995">
              <a:spcAft>
                <a:spcPts val="450"/>
              </a:spcAft>
              <a:buFont typeface="Arial,Sans-Serif" panose="020B0604020202020204" pitchFamily="34" charset="0"/>
              <a:buChar char="•"/>
            </a:pPr>
            <a:r>
              <a:rPr lang="en-US" dirty="0">
                <a:latin typeface="Arial"/>
                <a:cs typeface="Arial"/>
              </a:rPr>
              <a:t>If student gets a bill from Heartland ECSI, contact WV Invests</a:t>
            </a:r>
          </a:p>
          <a:p>
            <a:pPr marL="671195" lvl="1" indent="-213995">
              <a:spcAft>
                <a:spcPts val="450"/>
              </a:spcAft>
              <a:buFont typeface="Arial,Sans-Serif" panose="020B0604020202020204" pitchFamily="34" charset="0"/>
              <a:buChar char="•"/>
            </a:pPr>
            <a:r>
              <a:rPr lang="en-US" sz="1600" dirty="0">
                <a:latin typeface="Arial"/>
                <a:cs typeface="Arial"/>
              </a:rPr>
              <a:t>wvinvests@wvctcs.edu or 304-558-4618</a:t>
            </a:r>
          </a:p>
          <a:p>
            <a:pPr marL="213995" indent="-213995">
              <a:spcAft>
                <a:spcPts val="450"/>
              </a:spcAft>
              <a:buFont typeface="Arial,Sans-Serif" panose="020B0604020202020204" pitchFamily="34" charset="0"/>
              <a:buChar char="•"/>
            </a:pPr>
            <a:endParaRPr lang="en-US" dirty="0">
              <a:latin typeface="Arial"/>
              <a:cs typeface="Arial"/>
            </a:endParaRPr>
          </a:p>
        </p:txBody>
      </p:sp>
      <p:pic>
        <p:nvPicPr>
          <p:cNvPr id="7" name="Picture 6" descr="Logo, company name&#10;&#10;Description automatically generated">
            <a:extLst>
              <a:ext uri="{FF2B5EF4-FFF2-40B4-BE49-F238E27FC236}">
                <a16:creationId xmlns:a16="http://schemas.microsoft.com/office/drawing/2014/main" id="{9D9CEFC5-0E42-4FED-A232-A78B73D29AA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16733" y="349886"/>
            <a:ext cx="3510534" cy="1500229"/>
          </a:xfrm>
          <a:prstGeom prst="rect">
            <a:avLst/>
          </a:prstGeom>
        </p:spPr>
      </p:pic>
    </p:spTree>
    <p:extLst>
      <p:ext uri="{BB962C8B-B14F-4D97-AF65-F5344CB8AC3E}">
        <p14:creationId xmlns:p14="http://schemas.microsoft.com/office/powerpoint/2010/main" val="3002749889"/>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a:xfrm>
            <a:off x="628650" y="1295400"/>
            <a:ext cx="7886700" cy="1325563"/>
          </a:xfrm>
        </p:spPr>
        <p:txBody>
          <a:bodyPr>
            <a:normAutofit/>
          </a:bodyPr>
          <a:lstStyle/>
          <a:p>
            <a:pPr algn="ctr"/>
            <a:br>
              <a:rPr lang="en-US" dirty="0"/>
            </a:br>
            <a:r>
              <a:rPr lang="en-US" dirty="0"/>
              <a:t>Questions?</a:t>
            </a:r>
          </a:p>
        </p:txBody>
      </p:sp>
      <p:pic>
        <p:nvPicPr>
          <p:cNvPr id="3" name="Graphic 2" descr="Customer review with solid fill">
            <a:extLst>
              <a:ext uri="{FF2B5EF4-FFF2-40B4-BE49-F238E27FC236}">
                <a16:creationId xmlns:a16="http://schemas.microsoft.com/office/drawing/2014/main" id="{F4F2B075-F337-4C26-7484-F1C7366077B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124200" y="2552701"/>
            <a:ext cx="2743200" cy="2743200"/>
          </a:xfrm>
          <a:prstGeom prst="rect">
            <a:avLst/>
          </a:prstGeom>
        </p:spPr>
      </p:pic>
    </p:spTree>
    <p:extLst>
      <p:ext uri="{BB962C8B-B14F-4D97-AF65-F5344CB8AC3E}">
        <p14:creationId xmlns:p14="http://schemas.microsoft.com/office/powerpoint/2010/main" val="325040148"/>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086B8-092B-9F0D-155F-87E78957224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A18D49C-8A86-55B3-D4A7-82FC47F9932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9200" y="2286000"/>
            <a:ext cx="7043903" cy="960532"/>
          </a:xfrm>
          <a:prstGeom prst="rect">
            <a:avLst/>
          </a:prstGeom>
        </p:spPr>
      </p:pic>
      <p:sp>
        <p:nvSpPr>
          <p:cNvPr id="6" name="TextBox 5">
            <a:extLst>
              <a:ext uri="{FF2B5EF4-FFF2-40B4-BE49-F238E27FC236}">
                <a16:creationId xmlns:a16="http://schemas.microsoft.com/office/drawing/2014/main" id="{256AEFD7-217A-542F-B05D-D3C9A926F0F0}"/>
              </a:ext>
            </a:extLst>
          </p:cNvPr>
          <p:cNvSpPr txBox="1"/>
          <p:nvPr/>
        </p:nvSpPr>
        <p:spPr>
          <a:xfrm>
            <a:off x="1829347" y="3429000"/>
            <a:ext cx="5823608" cy="1283428"/>
          </a:xfrm>
          <a:prstGeom prst="rect">
            <a:avLst/>
          </a:prstGeom>
          <a:noFill/>
        </p:spPr>
        <p:txBody>
          <a:bodyPr wrap="square">
            <a:spAutoFit/>
          </a:bodyPr>
          <a:lstStyle/>
          <a:p>
            <a:pPr algn="ctr">
              <a:spcBef>
                <a:spcPct val="10000"/>
              </a:spcBef>
            </a:pPr>
            <a:r>
              <a:rPr lang="en-US" sz="1800" dirty="0">
                <a:latin typeface="Arial"/>
                <a:cs typeface="Arial"/>
              </a:rPr>
              <a:t>Division of Financial Aid</a:t>
            </a:r>
          </a:p>
          <a:p>
            <a:pPr algn="ctr">
              <a:spcBef>
                <a:spcPct val="10000"/>
              </a:spcBef>
            </a:pPr>
            <a:r>
              <a:rPr lang="en-US" sz="1800" dirty="0">
                <a:latin typeface="Arial"/>
                <a:cs typeface="Arial"/>
              </a:rPr>
              <a:t>West Virginia Higher Education Policy Commission</a:t>
            </a:r>
          </a:p>
          <a:p>
            <a:pPr algn="ctr">
              <a:spcBef>
                <a:spcPct val="10000"/>
              </a:spcBef>
            </a:pPr>
            <a:r>
              <a:rPr lang="en-US" sz="1800" dirty="0">
                <a:latin typeface="Arial"/>
                <a:cs typeface="Arial"/>
              </a:rPr>
              <a:t>(304) 558-4618 • wvfinancialaid@wvhepc.edu </a:t>
            </a:r>
          </a:p>
          <a:p>
            <a:pPr algn="ctr">
              <a:spcBef>
                <a:spcPct val="10000"/>
              </a:spcBef>
            </a:pPr>
            <a:r>
              <a:rPr lang="en-US" sz="1800" dirty="0">
                <a:latin typeface="Arial"/>
                <a:cs typeface="Arial"/>
              </a:rPr>
              <a:t>www.wvhepc.edu</a:t>
            </a:r>
          </a:p>
        </p:txBody>
      </p:sp>
    </p:spTree>
    <p:extLst>
      <p:ext uri="{BB962C8B-B14F-4D97-AF65-F5344CB8AC3E}">
        <p14:creationId xmlns:p14="http://schemas.microsoft.com/office/powerpoint/2010/main" val="1120604585"/>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10267</TotalTime>
  <Words>9367</Words>
  <Application>Microsoft Office PowerPoint</Application>
  <PresentationFormat>On-screen Show (4:3)</PresentationFormat>
  <Paragraphs>961</Paragraphs>
  <Slides>146</Slides>
  <Notes>19</Notes>
  <HiddenSlides>5</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146</vt:i4>
      </vt:variant>
    </vt:vector>
  </HeadingPairs>
  <TitlesOfParts>
    <vt:vector size="155" baseType="lpstr">
      <vt:lpstr>ＭＳ Ｐゴシック</vt:lpstr>
      <vt:lpstr>Arial</vt:lpstr>
      <vt:lpstr>Arial,Sans-Serif</vt:lpstr>
      <vt:lpstr>Calibri</vt:lpstr>
      <vt:lpstr>Calibri Light</vt:lpstr>
      <vt:lpstr>CIDFont+F5</vt:lpstr>
      <vt:lpstr>Times New Roman</vt:lpstr>
      <vt:lpstr>1_Office Theme</vt:lpstr>
      <vt:lpstr>Custom Design</vt:lpstr>
      <vt:lpstr>State Level Financial Aid Training</vt:lpstr>
      <vt:lpstr>Agenda</vt:lpstr>
      <vt:lpstr>State Aid Update</vt:lpstr>
      <vt:lpstr>State Aid Update</vt:lpstr>
      <vt:lpstr>Legislative Update Needs updated prior to presentation of what passes</vt:lpstr>
      <vt:lpstr>Invoices/Closing</vt:lpstr>
      <vt:lpstr>HEPC Address Update</vt:lpstr>
      <vt:lpstr>Degree Pursuant Coursework Appeals (CPOS)</vt:lpstr>
      <vt:lpstr>Degree Pursuant Coursework Appeals (CPOS)</vt:lpstr>
      <vt:lpstr>Degree Pursuant Coursework Appeals</vt:lpstr>
      <vt:lpstr>Degree Pursuant Coursework Appeals</vt:lpstr>
      <vt:lpstr>State Aid Appeals</vt:lpstr>
      <vt:lpstr>State Aid Appeals</vt:lpstr>
      <vt:lpstr>State Aid Appeals</vt:lpstr>
      <vt:lpstr>Degree Pursuant Coursework Awards</vt:lpstr>
      <vt:lpstr>Degree Pursuant Coursework Awards</vt:lpstr>
      <vt:lpstr>State Aid Appeals</vt:lpstr>
      <vt:lpstr>State Aid Appeals</vt:lpstr>
      <vt:lpstr>   Questions ?   </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FAMS</vt:lpstr>
      <vt:lpstr>FAMS</vt:lpstr>
      <vt:lpstr>FAMS</vt:lpstr>
      <vt:lpstr>FAMS</vt:lpstr>
      <vt:lpstr>   Questions ?   </vt:lpstr>
      <vt:lpstr>PowerPoint Presentation</vt:lpstr>
      <vt:lpstr> </vt:lpstr>
      <vt:lpstr> </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FAMS Updates</vt:lpstr>
      <vt:lpstr>FAMS Updates</vt:lpstr>
      <vt:lpstr>FAMS Updates</vt:lpstr>
      <vt:lpstr>FAMS Updates</vt:lpstr>
      <vt:lpstr>FAMS Updates</vt:lpstr>
      <vt:lpstr>Questions?</vt:lpstr>
      <vt:lpstr>PowerPoint Presentation</vt:lpstr>
      <vt:lpstr>PowerPoint Presentation</vt:lpstr>
      <vt:lpstr>PowerPoint Presentation</vt:lpstr>
      <vt:lpstr>PowerPoint Presentation</vt:lpstr>
      <vt:lpstr>PowerPoint Presentation</vt:lpstr>
      <vt:lpstr> Questions?</vt:lpstr>
      <vt:lpstr>PowerPoint Presentation</vt:lpstr>
      <vt:lpstr>PowerPoint Presentation</vt:lpstr>
      <vt:lpstr>PowerPoint Presentation</vt:lpstr>
      <vt:lpstr>PowerPoint Presentation</vt:lpstr>
      <vt:lpstr>PowerPoint Presentation</vt:lpstr>
      <vt:lpstr> Questions?</vt:lpstr>
      <vt:lpstr>PowerPoint Presentation</vt:lpstr>
      <vt:lpstr>Program Description</vt:lpstr>
      <vt:lpstr>Eligibility Criteria</vt:lpstr>
      <vt:lpstr>Eligibility Criteria</vt:lpstr>
      <vt:lpstr>Program Timeline</vt:lpstr>
      <vt:lpstr>Updating FAMS</vt:lpstr>
      <vt:lpstr>Program Timeline</vt:lpstr>
      <vt:lpstr>Program Timeline</vt:lpstr>
      <vt:lpstr>Program Timeline</vt:lpstr>
      <vt:lpstr>Program Timeline</vt:lpstr>
      <vt:lpstr>Adjustments for Withdrawals or Requests to Return Funds</vt:lpstr>
      <vt:lpstr>Closing Statements</vt:lpstr>
      <vt:lpstr> Questions?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FAMS tips – Student info -- Account Holds – Citizenship, Default, etc. -- Dates – Double check the year -- Verification – Institution must check the box for the student to be included on invoicing.</vt:lpstr>
      <vt:lpstr>PowerPoint Presentation</vt:lpstr>
      <vt:lpstr>PowerPoint Presentation</vt:lpstr>
      <vt:lpstr>PowerPoint Presentation</vt:lpstr>
      <vt:lpstr>PowerPoint Presentation</vt:lpstr>
      <vt:lpstr>PowerPoint Presentation</vt:lpstr>
      <vt:lpstr>Questions?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Questions?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State-Level Financial Aid Update</dc:title>
  <dc:creator>Brian Weingart</dc:creator>
  <cp:lastModifiedBy>Michelle Marlowe</cp:lastModifiedBy>
  <cp:revision>348</cp:revision>
  <dcterms:created xsi:type="dcterms:W3CDTF">2011-12-30T15:03:48Z</dcterms:created>
  <dcterms:modified xsi:type="dcterms:W3CDTF">2025-12-10T17:02:34Z</dcterms:modified>
</cp:coreProperties>
</file>